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80" r:id="rId5"/>
    <p:sldId id="281" r:id="rId6"/>
    <p:sldId id="282" r:id="rId7"/>
    <p:sldId id="283" r:id="rId8"/>
    <p:sldId id="284" r:id="rId9"/>
    <p:sldId id="285" r:id="rId10"/>
    <p:sldId id="286" r:id="rId11"/>
    <p:sldId id="287" r:id="rId12"/>
    <p:sldId id="288" r:id="rId13"/>
    <p:sldId id="289" r:id="rId14"/>
    <p:sldId id="290" r:id="rId15"/>
    <p:sldId id="291" r:id="rId16"/>
    <p:sldId id="292" r:id="rId17"/>
    <p:sldId id="293" r:id="rId18"/>
    <p:sldId id="294" r:id="rId19"/>
    <p:sldId id="295" r:id="rId20"/>
    <p:sldId id="296" r:id="rId21"/>
    <p:sldId id="297" r:id="rId22"/>
    <p:sldId id="298" r:id="rId23"/>
    <p:sldId id="299" r:id="rId24"/>
    <p:sldId id="300" r:id="rId25"/>
    <p:sldId id="301" r:id="rId26"/>
    <p:sldId id="302" r:id="rId27"/>
    <p:sldId id="303" r:id="rId28"/>
    <p:sldId id="304" r:id="rId29"/>
    <p:sldId id="305" r:id="rId30"/>
    <p:sldId id="306" r:id="rId31"/>
    <p:sldId id="307" r:id="rId32"/>
    <p:sldId id="308" r:id="rId33"/>
    <p:sldId id="309" r:id="rId34"/>
    <p:sldId id="310" r:id="rId35"/>
    <p:sldId id="311" r:id="rId36"/>
    <p:sldId id="312" r:id="rId37"/>
    <p:sldId id="313" r:id="rId38"/>
    <p:sldId id="314" r:id="rId39"/>
    <p:sldId id="315" r:id="rId40"/>
    <p:sldId id="316" r:id="rId41"/>
    <p:sldId id="317" r:id="rId42"/>
    <p:sldId id="318" r:id="rId43"/>
    <p:sldId id="319" r:id="rId44"/>
    <p:sldId id="320" r:id="rId45"/>
    <p:sldId id="321" r:id="rId46"/>
    <p:sldId id="322" r:id="rId47"/>
    <p:sldId id="323" r:id="rId48"/>
    <p:sldId id="324" r:id="rId49"/>
    <p:sldId id="325" r:id="rId50"/>
    <p:sldId id="326"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2" d="100"/>
          <a:sy n="82" d="100"/>
        </p:scale>
        <p:origin x="720"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902981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4198098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6819271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85209809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2439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1/22/2023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797586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1/22/2023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254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062771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642051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157741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1/22/2023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2031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1/22/2023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43349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1/22/2023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51585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058149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1/22/2023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2512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1/22/2023</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401274407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hyperlink" Target="https://www.researchgate.net/publication/342302491Housing" TargetMode="External"/><Relationship Id="rId2" Type="http://schemas.openxmlformats.org/officeDocument/2006/relationships/hyperlink" Target="https://www.geeksforgeeks.org/house-price-prediction-using-machine-learning-in-python/" TargetMode="Externa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descr="A picture containing large, sitting, white, numbers">
            <a:extLst>
              <a:ext uri="{FF2B5EF4-FFF2-40B4-BE49-F238E27FC236}">
                <a16:creationId xmlns:a16="http://schemas.microsoft.com/office/drawing/2014/main" id="{9A5D9ED1-DFCC-4799-89E2-D118451B98DF}"/>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322" y="0"/>
            <a:ext cx="12191356" cy="6858000"/>
          </a:xfrm>
          <a:prstGeom prst="rect">
            <a:avLst/>
          </a:prstGeom>
        </p:spPr>
      </p:pic>
      <p:sp useBgFill="1">
        <p:nvSpPr>
          <p:cNvPr id="96"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rial Nova"/>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2" y="1673524"/>
            <a:ext cx="3485073" cy="2420504"/>
          </a:xfrm>
        </p:spPr>
        <p:txBody>
          <a:bodyPr>
            <a:normAutofit fontScale="90000"/>
          </a:bodyPr>
          <a:lstStyle/>
          <a:p>
            <a:pPr algn="l"/>
            <a:br>
              <a:rPr lang="en-US" sz="4000" dirty="0"/>
            </a:br>
            <a:r>
              <a:rPr lang="en-US" b="1" dirty="0"/>
              <a:t>Housing: Price Prediction</a:t>
            </a:r>
            <a:endParaRPr lang="en-US" sz="4000" b="1" dirty="0"/>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5" y="4157933"/>
            <a:ext cx="3485072" cy="1026544"/>
          </a:xfrm>
        </p:spPr>
        <p:txBody>
          <a:bodyPr>
            <a:normAutofit/>
          </a:bodyPr>
          <a:lstStyle/>
          <a:p>
            <a:r>
              <a:rPr lang="en-US" sz="2300" dirty="0">
                <a:solidFill>
                  <a:srgbClr val="5792BA"/>
                </a:solidFill>
              </a:rPr>
              <a:t>BY</a:t>
            </a:r>
          </a:p>
          <a:p>
            <a:r>
              <a:rPr lang="en-US" dirty="0">
                <a:solidFill>
                  <a:srgbClr val="5792BA"/>
                </a:solidFill>
              </a:rPr>
              <a:t>LAVINA VAIDYA</a:t>
            </a:r>
            <a:endParaRPr lang="en-US" sz="2300" dirty="0">
              <a:solidFill>
                <a:srgbClr val="5792BA"/>
              </a:solidFill>
            </a:endParaRPr>
          </a:p>
        </p:txBody>
      </p:sp>
    </p:spTree>
    <p:extLst>
      <p:ext uri="{BB962C8B-B14F-4D97-AF65-F5344CB8AC3E}">
        <p14:creationId xmlns:p14="http://schemas.microsoft.com/office/powerpoint/2010/main" val="1583120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A6AC5-47F6-4F4C-42EF-836B1291A975}"/>
              </a:ext>
            </a:extLst>
          </p:cNvPr>
          <p:cNvSpPr>
            <a:spLocks noGrp="1"/>
          </p:cNvSpPr>
          <p:nvPr>
            <p:ph type="title"/>
          </p:nvPr>
        </p:nvSpPr>
        <p:spPr>
          <a:xfrm>
            <a:off x="913795" y="177282"/>
            <a:ext cx="10353762" cy="1007706"/>
          </a:xfrm>
        </p:spPr>
        <p:txBody>
          <a:bodyPr>
            <a:normAutofit/>
          </a:bodyPr>
          <a:lstStyle/>
          <a:p>
            <a:r>
              <a:rPr lang="en-US" sz="4000" b="1" dirty="0"/>
              <a:t>DATA ANALYSIS AND VISUALIZATION</a:t>
            </a:r>
            <a:endParaRPr lang="en-IN" sz="4000" b="1" dirty="0"/>
          </a:p>
        </p:txBody>
      </p:sp>
      <p:sp>
        <p:nvSpPr>
          <p:cNvPr id="3" name="Content Placeholder 2">
            <a:extLst>
              <a:ext uri="{FF2B5EF4-FFF2-40B4-BE49-F238E27FC236}">
                <a16:creationId xmlns:a16="http://schemas.microsoft.com/office/drawing/2014/main" id="{1ACE8708-CBE6-DFE5-9FF3-C6403718351A}"/>
              </a:ext>
            </a:extLst>
          </p:cNvPr>
          <p:cNvSpPr>
            <a:spLocks noGrp="1"/>
          </p:cNvSpPr>
          <p:nvPr>
            <p:ph idx="1"/>
          </p:nvPr>
        </p:nvSpPr>
        <p:spPr>
          <a:xfrm>
            <a:off x="913795" y="1184988"/>
            <a:ext cx="10353762" cy="4606211"/>
          </a:xfrm>
        </p:spPr>
        <p:txBody>
          <a:bodyPr>
            <a:normAutofit/>
          </a:bodyPr>
          <a:lstStyle/>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There are two datasets. One is train dataset which is supervised and another one is test dataset which is unsupervised. The target variable is “</a:t>
            </a:r>
            <a:r>
              <a:rPr lang="en-IN" sz="2400" dirty="0" err="1">
                <a:effectLst/>
                <a:latin typeface="Calibri" panose="020F0502020204030204" pitchFamily="34" charset="0"/>
                <a:ea typeface="Calibri" panose="020F0502020204030204" pitchFamily="34" charset="0"/>
                <a:cs typeface="Calibri" panose="020F0502020204030204" pitchFamily="34" charset="0"/>
              </a:rPr>
              <a:t>SalePrice</a:t>
            </a:r>
            <a:r>
              <a:rPr lang="en-IN" sz="2400" dirty="0">
                <a:effectLst/>
                <a:latin typeface="Calibri" panose="020F0502020204030204" pitchFamily="34" charset="0"/>
                <a:ea typeface="Calibri" panose="020F0502020204030204" pitchFamily="34" charset="0"/>
                <a:cs typeface="Calibri" panose="020F0502020204030204" pitchFamily="34" charset="0"/>
              </a:rPr>
              <a:t>” and it is a regression type problem. I have used train dataset to build machine learning models and then by using this model I made prediction for the test dataset. </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Firstly, I have to treat test dataset. I checked for null values, in some columns null values are more than 50% so we drop them, similarly in some columns zero values are greater than 70% I dropped then also. I treated train dataset for null values and fill them but before that I differentiate the data frame in categorical and numerical column then numerical columns null value fill with mean and categorical column fills with mode value</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p:txBody>
      </p:sp>
    </p:spTree>
    <p:extLst>
      <p:ext uri="{BB962C8B-B14F-4D97-AF65-F5344CB8AC3E}">
        <p14:creationId xmlns:p14="http://schemas.microsoft.com/office/powerpoint/2010/main" val="57865541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E05203B-ED06-2668-39AD-2D590D933A92}"/>
              </a:ext>
            </a:extLst>
          </p:cNvPr>
          <p:cNvSpPr>
            <a:spLocks noGrp="1"/>
          </p:cNvSpPr>
          <p:nvPr>
            <p:ph idx="1"/>
          </p:nvPr>
        </p:nvSpPr>
        <p:spPr>
          <a:xfrm>
            <a:off x="689861" y="798156"/>
            <a:ext cx="10353762" cy="3714749"/>
          </a:xfrm>
        </p:spPr>
        <p:txBody>
          <a:bodyPr/>
          <a:lstStyle/>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After treating null values and zero values I dropped some columns which find to irrelevant relation to our target variable, then I am going for visualization part to fling relation with target variable(bivariant visualization) </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Now its time to find skewness treated them and create a new data frame without outliers. </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r>
              <a:rPr lang="en-IN" sz="2400" dirty="0">
                <a:effectLst/>
                <a:latin typeface="Calibri" panose="020F0502020204030204" pitchFamily="34" charset="0"/>
                <a:ea typeface="Calibri" panose="020F0502020204030204" pitchFamily="34" charset="0"/>
              </a:rPr>
              <a:t>After finishing this I go for </a:t>
            </a:r>
            <a:r>
              <a:rPr lang="en-IN" sz="2400" dirty="0" err="1">
                <a:effectLst/>
                <a:latin typeface="Calibri" panose="020F0502020204030204" pitchFamily="34" charset="0"/>
                <a:ea typeface="Calibri" panose="020F0502020204030204" pitchFamily="34" charset="0"/>
              </a:rPr>
              <a:t>regration</a:t>
            </a:r>
            <a:r>
              <a:rPr lang="en-IN" sz="2400" dirty="0">
                <a:effectLst/>
                <a:latin typeface="Calibri" panose="020F0502020204030204" pitchFamily="34" charset="0"/>
                <a:ea typeface="Calibri" panose="020F0502020204030204" pitchFamily="34" charset="0"/>
              </a:rPr>
              <a:t> model find best fil model and make predication for given test data.</a:t>
            </a:r>
            <a:endParaRPr lang="en-IN" dirty="0"/>
          </a:p>
          <a:p>
            <a:endParaRPr lang="en-IN" dirty="0"/>
          </a:p>
        </p:txBody>
      </p:sp>
    </p:spTree>
    <p:extLst>
      <p:ext uri="{BB962C8B-B14F-4D97-AF65-F5344CB8AC3E}">
        <p14:creationId xmlns:p14="http://schemas.microsoft.com/office/powerpoint/2010/main" val="20557230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80B329-616D-D490-0218-2F48EF91BFDD}"/>
              </a:ext>
            </a:extLst>
          </p:cNvPr>
          <p:cNvSpPr>
            <a:spLocks noGrp="1"/>
          </p:cNvSpPr>
          <p:nvPr>
            <p:ph type="title"/>
          </p:nvPr>
        </p:nvSpPr>
        <p:spPr>
          <a:xfrm>
            <a:off x="913795" y="93306"/>
            <a:ext cx="10353762" cy="973495"/>
          </a:xfrm>
        </p:spPr>
        <p:txBody>
          <a:bodyPr/>
          <a:lstStyle/>
          <a:p>
            <a:r>
              <a:rPr lang="en-US" sz="4800" b="1" dirty="0"/>
              <a:t>Exploratory Data Analysis</a:t>
            </a:r>
            <a:endParaRPr lang="en-IN" b="1" dirty="0"/>
          </a:p>
        </p:txBody>
      </p:sp>
      <p:pic>
        <p:nvPicPr>
          <p:cNvPr id="4" name="Content Placeholder 3">
            <a:extLst>
              <a:ext uri="{FF2B5EF4-FFF2-40B4-BE49-F238E27FC236}">
                <a16:creationId xmlns:a16="http://schemas.microsoft.com/office/drawing/2014/main" id="{A1DEB8EE-3E06-A67B-17CB-C3897FFC60D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82249" y="1296988"/>
            <a:ext cx="7217976" cy="4494212"/>
          </a:xfrm>
          <a:prstGeom prst="rect">
            <a:avLst/>
          </a:prstGeom>
          <a:noFill/>
          <a:ln>
            <a:noFill/>
          </a:ln>
        </p:spPr>
      </p:pic>
    </p:spTree>
    <p:extLst>
      <p:ext uri="{BB962C8B-B14F-4D97-AF65-F5344CB8AC3E}">
        <p14:creationId xmlns:p14="http://schemas.microsoft.com/office/powerpoint/2010/main" val="31891755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683C8AA-5330-BAA7-8DFF-55F4D1A48682}"/>
              </a:ext>
            </a:extLst>
          </p:cNvPr>
          <p:cNvSpPr>
            <a:spLocks noGrp="1"/>
          </p:cNvSpPr>
          <p:nvPr>
            <p:ph idx="1"/>
          </p:nvPr>
        </p:nvSpPr>
        <p:spPr>
          <a:xfrm>
            <a:off x="680530" y="368947"/>
            <a:ext cx="10353762" cy="6209135"/>
          </a:xfrm>
        </p:spPr>
        <p:txBody>
          <a:bodyPr>
            <a:normAutofit fontScale="92500"/>
          </a:bodyPr>
          <a:lstStyle/>
          <a:p>
            <a:pPr algn="just">
              <a:lnSpc>
                <a:spcPct val="107000"/>
              </a:lnSpc>
              <a:spcAft>
                <a:spcPts val="800"/>
              </a:spcAft>
            </a:pPr>
            <a:r>
              <a:rPr lang="en-IN" sz="2600" b="1" dirty="0">
                <a:effectLst/>
                <a:latin typeface="Calibri" panose="020F0502020204030204" pitchFamily="34" charset="0"/>
                <a:ea typeface="Calibri" panose="020F0502020204030204" pitchFamily="34" charset="0"/>
                <a:cs typeface="Calibri" panose="020F0502020204030204" pitchFamily="34" charset="0"/>
              </a:rPr>
              <a:t>Observations</a:t>
            </a:r>
            <a:r>
              <a:rPr lang="en-IN" sz="2600" dirty="0">
                <a:effectLst/>
                <a:latin typeface="Calibri" panose="020F0502020204030204" pitchFamily="34" charset="0"/>
                <a:ea typeface="Calibri" panose="020F0502020204030204" pitchFamily="34" charset="0"/>
                <a:cs typeface="Calibri" panose="020F0502020204030204" pitchFamily="34" charset="0"/>
              </a:rPr>
              <a:t>: </a:t>
            </a:r>
            <a:endParaRPr lang="en-IN" sz="26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a:t>
            </a:r>
            <a:r>
              <a:rPr lang="en-IN" sz="2400" dirty="0" err="1">
                <a:effectLst/>
                <a:latin typeface="Calibri" panose="020F0502020204030204" pitchFamily="34" charset="0"/>
                <a:ea typeface="Calibri" panose="020F0502020204030204" pitchFamily="34" charset="0"/>
                <a:cs typeface="Calibri" panose="020F0502020204030204" pitchFamily="34" charset="0"/>
              </a:rPr>
              <a:t>SalePrice</a:t>
            </a:r>
            <a:r>
              <a:rPr lang="en-IN" sz="2400" dirty="0">
                <a:effectLst/>
                <a:latin typeface="Calibri" panose="020F0502020204030204" pitchFamily="34" charset="0"/>
                <a:ea typeface="Calibri" panose="020F0502020204030204" pitchFamily="34" charset="0"/>
                <a:cs typeface="Calibri" panose="020F0502020204030204" pitchFamily="34" charset="0"/>
              </a:rPr>
              <a:t> vs </a:t>
            </a:r>
            <a:r>
              <a:rPr lang="en-IN" sz="2400" dirty="0" err="1">
                <a:effectLst/>
                <a:latin typeface="Calibri" panose="020F0502020204030204" pitchFamily="34" charset="0"/>
                <a:ea typeface="Calibri" panose="020F0502020204030204" pitchFamily="34" charset="0"/>
                <a:cs typeface="Calibri" panose="020F0502020204030204" pitchFamily="34" charset="0"/>
              </a:rPr>
              <a:t>LotFrontage</a:t>
            </a:r>
            <a:r>
              <a:rPr lang="en-IN" sz="2400" dirty="0">
                <a:effectLst/>
                <a:latin typeface="Calibri" panose="020F0502020204030204" pitchFamily="34" charset="0"/>
                <a:ea typeface="Calibri" panose="020F0502020204030204" pitchFamily="34" charset="0"/>
                <a:cs typeface="Calibri" panose="020F0502020204030204" pitchFamily="34" charset="0"/>
              </a:rPr>
              <a:t>: From the plot we can observe there is no much linear relation between the label and feature. If the linear feet of street connected to property is more, the sale price is also high. </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a:t>
            </a:r>
            <a:r>
              <a:rPr lang="en-IN" sz="2400" dirty="0" err="1">
                <a:effectLst/>
                <a:latin typeface="Calibri" panose="020F0502020204030204" pitchFamily="34" charset="0"/>
                <a:ea typeface="Calibri" panose="020F0502020204030204" pitchFamily="34" charset="0"/>
                <a:cs typeface="Calibri" panose="020F0502020204030204" pitchFamily="34" charset="0"/>
              </a:rPr>
              <a:t>SalePrice</a:t>
            </a:r>
            <a:r>
              <a:rPr lang="en-IN" sz="2400" dirty="0">
                <a:effectLst/>
                <a:latin typeface="Calibri" panose="020F0502020204030204" pitchFamily="34" charset="0"/>
                <a:ea typeface="Calibri" panose="020F0502020204030204" pitchFamily="34" charset="0"/>
                <a:cs typeface="Calibri" panose="020F0502020204030204" pitchFamily="34" charset="0"/>
              </a:rPr>
              <a:t> vs </a:t>
            </a:r>
            <a:r>
              <a:rPr lang="en-IN" sz="2400" dirty="0" err="1">
                <a:effectLst/>
                <a:latin typeface="Calibri" panose="020F0502020204030204" pitchFamily="34" charset="0"/>
                <a:ea typeface="Calibri" panose="020F0502020204030204" pitchFamily="34" charset="0"/>
                <a:cs typeface="Calibri" panose="020F0502020204030204" pitchFamily="34" charset="0"/>
              </a:rPr>
              <a:t>LotArea</a:t>
            </a:r>
            <a:r>
              <a:rPr lang="en-IN" sz="2400" dirty="0">
                <a:effectLst/>
                <a:latin typeface="Calibri" panose="020F0502020204030204" pitchFamily="34" charset="0"/>
                <a:ea typeface="Calibri" panose="020F0502020204030204" pitchFamily="34" charset="0"/>
                <a:cs typeface="Calibri" panose="020F0502020204030204" pitchFamily="34" charset="0"/>
              </a:rPr>
              <a:t>: There is weakly positive linear relation between the label and feature. But the sale price is high when lot size has around 20000 square feet area. Also as the lot size increases the price is also increasing moderately. </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a:t>
            </a:r>
            <a:r>
              <a:rPr lang="en-IN" sz="2400" dirty="0" err="1">
                <a:effectLst/>
                <a:latin typeface="Calibri" panose="020F0502020204030204" pitchFamily="34" charset="0"/>
                <a:ea typeface="Calibri" panose="020F0502020204030204" pitchFamily="34" charset="0"/>
                <a:cs typeface="Calibri" panose="020F0502020204030204" pitchFamily="34" charset="0"/>
              </a:rPr>
              <a:t>SalePrice</a:t>
            </a:r>
            <a:r>
              <a:rPr lang="en-IN" sz="2400" dirty="0">
                <a:effectLst/>
                <a:latin typeface="Calibri" panose="020F0502020204030204" pitchFamily="34" charset="0"/>
                <a:ea typeface="Calibri" panose="020F0502020204030204" pitchFamily="34" charset="0"/>
                <a:cs typeface="Calibri" panose="020F0502020204030204" pitchFamily="34" charset="0"/>
              </a:rPr>
              <a:t> vs </a:t>
            </a:r>
            <a:r>
              <a:rPr lang="en-IN" sz="2400" dirty="0" err="1">
                <a:effectLst/>
                <a:latin typeface="Calibri" panose="020F0502020204030204" pitchFamily="34" charset="0"/>
                <a:ea typeface="Calibri" panose="020F0502020204030204" pitchFamily="34" charset="0"/>
                <a:cs typeface="Calibri" panose="020F0502020204030204" pitchFamily="34" charset="0"/>
              </a:rPr>
              <a:t>MasVnrArea</a:t>
            </a:r>
            <a:r>
              <a:rPr lang="en-IN" sz="2400" dirty="0">
                <a:effectLst/>
                <a:latin typeface="Calibri" panose="020F0502020204030204" pitchFamily="34" charset="0"/>
                <a:ea typeface="Calibri" panose="020F0502020204030204" pitchFamily="34" charset="0"/>
                <a:cs typeface="Calibri" panose="020F0502020204030204" pitchFamily="34" charset="0"/>
              </a:rPr>
              <a:t>: There is bit positive linear relation between feature and target. Also the sale price is high when Masonry veneer area has around 50-400 square feet. So as the masonry veneer area in square feet increases sale price is also increasing. </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a:t>
            </a:r>
            <a:r>
              <a:rPr lang="en-IN" sz="2400" dirty="0" err="1">
                <a:effectLst/>
                <a:latin typeface="Calibri" panose="020F0502020204030204" pitchFamily="34" charset="0"/>
                <a:ea typeface="Calibri" panose="020F0502020204030204" pitchFamily="34" charset="0"/>
                <a:cs typeface="Calibri" panose="020F0502020204030204" pitchFamily="34" charset="0"/>
              </a:rPr>
              <a:t>SalePrice</a:t>
            </a:r>
            <a:r>
              <a:rPr lang="en-IN" sz="2400" dirty="0">
                <a:effectLst/>
                <a:latin typeface="Calibri" panose="020F0502020204030204" pitchFamily="34" charset="0"/>
                <a:ea typeface="Calibri" panose="020F0502020204030204" pitchFamily="34" charset="0"/>
                <a:cs typeface="Calibri" panose="020F0502020204030204" pitchFamily="34" charset="0"/>
              </a:rPr>
              <a:t> vs </a:t>
            </a:r>
            <a:r>
              <a:rPr lang="en-IN" sz="2400" dirty="0" err="1">
                <a:effectLst/>
                <a:latin typeface="Calibri" panose="020F0502020204030204" pitchFamily="34" charset="0"/>
                <a:ea typeface="Calibri" panose="020F0502020204030204" pitchFamily="34" charset="0"/>
                <a:cs typeface="Calibri" panose="020F0502020204030204" pitchFamily="34" charset="0"/>
              </a:rPr>
              <a:t>WoodDeckSF</a:t>
            </a:r>
            <a:r>
              <a:rPr lang="en-IN" sz="2400" dirty="0">
                <a:effectLst/>
                <a:latin typeface="Calibri" panose="020F0502020204030204" pitchFamily="34" charset="0"/>
                <a:ea typeface="Calibri" panose="020F0502020204030204" pitchFamily="34" charset="0"/>
                <a:cs typeface="Calibri" panose="020F0502020204030204" pitchFamily="34" charset="0"/>
              </a:rPr>
              <a:t>: There is weakly positive linear relation between the feature and target. As the Wood deck area increases, sale price is also increases.</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endParaRPr lang="en-IN" sz="2800" dirty="0"/>
          </a:p>
        </p:txBody>
      </p:sp>
    </p:spTree>
    <p:extLst>
      <p:ext uri="{BB962C8B-B14F-4D97-AF65-F5344CB8AC3E}">
        <p14:creationId xmlns:p14="http://schemas.microsoft.com/office/powerpoint/2010/main" val="13237607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30E07B63-3AF0-77D5-B550-1153196BEBC2}"/>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34278" y="783771"/>
            <a:ext cx="8864081" cy="5007429"/>
          </a:xfrm>
          <a:prstGeom prst="rect">
            <a:avLst/>
          </a:prstGeom>
          <a:noFill/>
          <a:ln>
            <a:noFill/>
          </a:ln>
        </p:spPr>
      </p:pic>
    </p:spTree>
    <p:extLst>
      <p:ext uri="{BB962C8B-B14F-4D97-AF65-F5344CB8AC3E}">
        <p14:creationId xmlns:p14="http://schemas.microsoft.com/office/powerpoint/2010/main" val="31642873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17BB84C-26B4-8AB0-CA5E-C78836BF588E}"/>
              </a:ext>
            </a:extLst>
          </p:cNvPr>
          <p:cNvSpPr>
            <a:spLocks noGrp="1"/>
          </p:cNvSpPr>
          <p:nvPr>
            <p:ph idx="1"/>
          </p:nvPr>
        </p:nvSpPr>
        <p:spPr>
          <a:xfrm>
            <a:off x="913795" y="289250"/>
            <a:ext cx="10353762" cy="6148872"/>
          </a:xfrm>
        </p:spPr>
        <p:txBody>
          <a:bodyPr>
            <a:normAutofit lnSpcReduction="10000"/>
          </a:bodyPr>
          <a:lstStyle/>
          <a:p>
            <a:pPr algn="just">
              <a:lnSpc>
                <a:spcPct val="107000"/>
              </a:lnSpc>
              <a:spcAft>
                <a:spcPts val="800"/>
              </a:spcAft>
            </a:pPr>
            <a:r>
              <a:rPr lang="en-IN" sz="2800" b="1" dirty="0">
                <a:effectLst/>
                <a:latin typeface="Calibri" panose="020F0502020204030204" pitchFamily="34" charset="0"/>
                <a:ea typeface="Calibri" panose="020F0502020204030204" pitchFamily="34" charset="0"/>
                <a:cs typeface="Calibri" panose="020F0502020204030204" pitchFamily="34" charset="0"/>
              </a:rPr>
              <a:t>Observations: </a:t>
            </a:r>
            <a:endParaRPr lang="en-IN" sz="2800" b="1"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a:t>
            </a:r>
            <a:r>
              <a:rPr lang="en-IN" sz="2400" dirty="0" err="1">
                <a:effectLst/>
                <a:latin typeface="Calibri" panose="020F0502020204030204" pitchFamily="34" charset="0"/>
                <a:ea typeface="Calibri" panose="020F0502020204030204" pitchFamily="34" charset="0"/>
                <a:cs typeface="Calibri" panose="020F0502020204030204" pitchFamily="34" charset="0"/>
              </a:rPr>
              <a:t>SalePrice</a:t>
            </a:r>
            <a:r>
              <a:rPr lang="en-IN" sz="2400" dirty="0">
                <a:effectLst/>
                <a:latin typeface="Calibri" panose="020F0502020204030204" pitchFamily="34" charset="0"/>
                <a:ea typeface="Calibri" panose="020F0502020204030204" pitchFamily="34" charset="0"/>
                <a:cs typeface="Calibri" panose="020F0502020204030204" pitchFamily="34" charset="0"/>
              </a:rPr>
              <a:t> vs BsmtFinSF1: There is weakly positive linear relation between feature and label. The sale price is high that is 100000-300000 when basement square feet lie </a:t>
            </a:r>
            <a:r>
              <a:rPr lang="en-IN" sz="2400" dirty="0" err="1">
                <a:effectLst/>
                <a:latin typeface="Calibri" panose="020F0502020204030204" pitchFamily="34" charset="0"/>
                <a:ea typeface="Calibri" panose="020F0502020204030204" pitchFamily="34" charset="0"/>
                <a:cs typeface="Calibri" panose="020F0502020204030204" pitchFamily="34" charset="0"/>
              </a:rPr>
              <a:t>upto</a:t>
            </a:r>
            <a:r>
              <a:rPr lang="en-IN" sz="2400" dirty="0">
                <a:effectLst/>
                <a:latin typeface="Calibri" panose="020F0502020204030204" pitchFamily="34" charset="0"/>
                <a:ea typeface="Calibri" panose="020F0502020204030204" pitchFamily="34" charset="0"/>
                <a:cs typeface="Calibri" panose="020F0502020204030204" pitchFamily="34" charset="0"/>
              </a:rPr>
              <a:t> 1500 square feet. So as the type 1 basement finished square feet increases, sale price is also increases. </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a:t>
            </a:r>
            <a:r>
              <a:rPr lang="en-IN" sz="2400" dirty="0" err="1">
                <a:effectLst/>
                <a:latin typeface="Calibri" panose="020F0502020204030204" pitchFamily="34" charset="0"/>
                <a:ea typeface="Calibri" panose="020F0502020204030204" pitchFamily="34" charset="0"/>
                <a:cs typeface="Calibri" panose="020F0502020204030204" pitchFamily="34" charset="0"/>
              </a:rPr>
              <a:t>SalePrice</a:t>
            </a:r>
            <a:r>
              <a:rPr lang="en-IN" sz="2400" dirty="0">
                <a:effectLst/>
                <a:latin typeface="Calibri" panose="020F0502020204030204" pitchFamily="34" charset="0"/>
                <a:ea typeface="Calibri" panose="020F0502020204030204" pitchFamily="34" charset="0"/>
                <a:cs typeface="Calibri" panose="020F0502020204030204" pitchFamily="34" charset="0"/>
              </a:rPr>
              <a:t> vs </a:t>
            </a:r>
            <a:r>
              <a:rPr lang="en-IN" sz="2400" dirty="0" err="1">
                <a:effectLst/>
                <a:latin typeface="Calibri" panose="020F0502020204030204" pitchFamily="34" charset="0"/>
                <a:ea typeface="Calibri" panose="020F0502020204030204" pitchFamily="34" charset="0"/>
                <a:cs typeface="Calibri" panose="020F0502020204030204" pitchFamily="34" charset="0"/>
              </a:rPr>
              <a:t>BsmtUnfSF</a:t>
            </a:r>
            <a:r>
              <a:rPr lang="en-IN" sz="2400" dirty="0">
                <a:effectLst/>
                <a:latin typeface="Calibri" panose="020F0502020204030204" pitchFamily="34" charset="0"/>
                <a:ea typeface="Calibri" panose="020F0502020204030204" pitchFamily="34" charset="0"/>
                <a:cs typeface="Calibri" panose="020F0502020204030204" pitchFamily="34" charset="0"/>
              </a:rPr>
              <a:t>: There is positive linear relation between the target and </a:t>
            </a:r>
            <a:r>
              <a:rPr lang="en-IN" sz="2400" dirty="0" err="1">
                <a:effectLst/>
                <a:latin typeface="Calibri" panose="020F0502020204030204" pitchFamily="34" charset="0"/>
                <a:ea typeface="Calibri" panose="020F0502020204030204" pitchFamily="34" charset="0"/>
                <a:cs typeface="Calibri" panose="020F0502020204030204" pitchFamily="34" charset="0"/>
              </a:rPr>
              <a:t>BsmtUnfSF</a:t>
            </a:r>
            <a:r>
              <a:rPr lang="en-IN" sz="2400" dirty="0">
                <a:effectLst/>
                <a:latin typeface="Calibri" panose="020F0502020204030204" pitchFamily="34" charset="0"/>
                <a:ea typeface="Calibri" panose="020F0502020204030204" pitchFamily="34" charset="0"/>
                <a:cs typeface="Calibri" panose="020F0502020204030204" pitchFamily="34" charset="0"/>
              </a:rPr>
              <a:t>. When the unfinished basement area is below 1000 square feet, the sale price is high.</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 </a:t>
            </a:r>
            <a:r>
              <a:rPr lang="en-IN" sz="2400" dirty="0" err="1">
                <a:effectLst/>
                <a:latin typeface="Calibri" panose="020F0502020204030204" pitchFamily="34" charset="0"/>
                <a:ea typeface="Calibri" panose="020F0502020204030204" pitchFamily="34" charset="0"/>
                <a:cs typeface="Calibri" panose="020F0502020204030204" pitchFamily="34" charset="0"/>
              </a:rPr>
              <a:t>SalePrice</a:t>
            </a:r>
            <a:r>
              <a:rPr lang="en-IN" sz="2400" dirty="0">
                <a:effectLst/>
                <a:latin typeface="Calibri" panose="020F0502020204030204" pitchFamily="34" charset="0"/>
                <a:ea typeface="Calibri" panose="020F0502020204030204" pitchFamily="34" charset="0"/>
                <a:cs typeface="Calibri" panose="020F0502020204030204" pitchFamily="34" charset="0"/>
              </a:rPr>
              <a:t> vs </a:t>
            </a:r>
            <a:r>
              <a:rPr lang="en-IN" sz="2400" dirty="0" err="1">
                <a:effectLst/>
                <a:latin typeface="Calibri" panose="020F0502020204030204" pitchFamily="34" charset="0"/>
                <a:ea typeface="Calibri" panose="020F0502020204030204" pitchFamily="34" charset="0"/>
                <a:cs typeface="Calibri" panose="020F0502020204030204" pitchFamily="34" charset="0"/>
              </a:rPr>
              <a:t>TotalBsmtSF</a:t>
            </a:r>
            <a:r>
              <a:rPr lang="en-IN" sz="2400" dirty="0">
                <a:effectLst/>
                <a:latin typeface="Calibri" panose="020F0502020204030204" pitchFamily="34" charset="0"/>
                <a:ea typeface="Calibri" panose="020F0502020204030204" pitchFamily="34" charset="0"/>
                <a:cs typeface="Calibri" panose="020F0502020204030204" pitchFamily="34" charset="0"/>
              </a:rPr>
              <a:t>: There is positive linear relation between sale price and </a:t>
            </a:r>
            <a:r>
              <a:rPr lang="en-IN" sz="2400" dirty="0" err="1">
                <a:effectLst/>
                <a:latin typeface="Calibri" panose="020F0502020204030204" pitchFamily="34" charset="0"/>
                <a:ea typeface="Calibri" panose="020F0502020204030204" pitchFamily="34" charset="0"/>
                <a:cs typeface="Calibri" panose="020F0502020204030204" pitchFamily="34" charset="0"/>
              </a:rPr>
              <a:t>TotalBsmtSF</a:t>
            </a:r>
            <a:r>
              <a:rPr lang="en-IN" sz="2400" dirty="0">
                <a:effectLst/>
                <a:latin typeface="Calibri" panose="020F0502020204030204" pitchFamily="34" charset="0"/>
                <a:ea typeface="Calibri" panose="020F0502020204030204" pitchFamily="34" charset="0"/>
                <a:cs typeface="Calibri" panose="020F0502020204030204" pitchFamily="34" charset="0"/>
              </a:rPr>
              <a:t>. As total basement area increases, sale price also increases. </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a:t>
            </a:r>
            <a:r>
              <a:rPr lang="en-IN" sz="2400" dirty="0" err="1">
                <a:effectLst/>
                <a:latin typeface="Calibri" panose="020F0502020204030204" pitchFamily="34" charset="0"/>
                <a:ea typeface="Calibri" panose="020F0502020204030204" pitchFamily="34" charset="0"/>
                <a:cs typeface="Calibri" panose="020F0502020204030204" pitchFamily="34" charset="0"/>
              </a:rPr>
              <a:t>SalePrice</a:t>
            </a:r>
            <a:r>
              <a:rPr lang="en-IN" sz="2400" dirty="0">
                <a:effectLst/>
                <a:latin typeface="Calibri" panose="020F0502020204030204" pitchFamily="34" charset="0"/>
                <a:ea typeface="Calibri" panose="020F0502020204030204" pitchFamily="34" charset="0"/>
                <a:cs typeface="Calibri" panose="020F0502020204030204" pitchFamily="34" charset="0"/>
              </a:rPr>
              <a:t> vs </a:t>
            </a:r>
            <a:r>
              <a:rPr lang="en-IN" sz="2400" dirty="0" err="1">
                <a:effectLst/>
                <a:latin typeface="Calibri" panose="020F0502020204030204" pitchFamily="34" charset="0"/>
                <a:ea typeface="Calibri" panose="020F0502020204030204" pitchFamily="34" charset="0"/>
                <a:cs typeface="Calibri" panose="020F0502020204030204" pitchFamily="34" charset="0"/>
              </a:rPr>
              <a:t>OpenPorchSF</a:t>
            </a:r>
            <a:r>
              <a:rPr lang="en-IN" sz="2400" dirty="0">
                <a:effectLst/>
                <a:latin typeface="Calibri" panose="020F0502020204030204" pitchFamily="34" charset="0"/>
                <a:ea typeface="Calibri" panose="020F0502020204030204" pitchFamily="34" charset="0"/>
                <a:cs typeface="Calibri" panose="020F0502020204030204" pitchFamily="34" charset="0"/>
              </a:rPr>
              <a:t>: There is a linear relation between the label and feature. The sale price is high when Open porch area is below 200sf. Here also as the Open porch area increases, sale price is also increases.</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endParaRPr lang="en-IN" sz="2800" dirty="0"/>
          </a:p>
        </p:txBody>
      </p:sp>
    </p:spTree>
    <p:extLst>
      <p:ext uri="{BB962C8B-B14F-4D97-AF65-F5344CB8AC3E}">
        <p14:creationId xmlns:p14="http://schemas.microsoft.com/office/powerpoint/2010/main" val="41910526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A620B2A4-1A93-945B-296F-19098B9E29F3}"/>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99592" y="606490"/>
            <a:ext cx="9199983" cy="5184710"/>
          </a:xfrm>
          <a:prstGeom prst="rect">
            <a:avLst/>
          </a:prstGeom>
          <a:noFill/>
          <a:ln>
            <a:noFill/>
          </a:ln>
        </p:spPr>
      </p:pic>
    </p:spTree>
    <p:extLst>
      <p:ext uri="{BB962C8B-B14F-4D97-AF65-F5344CB8AC3E}">
        <p14:creationId xmlns:p14="http://schemas.microsoft.com/office/powerpoint/2010/main" val="31034737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7F3BCDD-2C99-1F27-9705-EB57D9683ED6}"/>
              </a:ext>
            </a:extLst>
          </p:cNvPr>
          <p:cNvSpPr>
            <a:spLocks noGrp="1"/>
          </p:cNvSpPr>
          <p:nvPr>
            <p:ph idx="1"/>
          </p:nvPr>
        </p:nvSpPr>
        <p:spPr>
          <a:xfrm>
            <a:off x="913795" y="270588"/>
            <a:ext cx="10353762" cy="6204857"/>
          </a:xfrm>
        </p:spPr>
        <p:txBody>
          <a:bodyPr>
            <a:normAutofit lnSpcReduction="10000"/>
          </a:bodyPr>
          <a:lstStyle/>
          <a:p>
            <a:pPr algn="just">
              <a:lnSpc>
                <a:spcPct val="107000"/>
              </a:lnSpc>
              <a:spcAft>
                <a:spcPts val="800"/>
              </a:spcAft>
            </a:pPr>
            <a:r>
              <a:rPr lang="en-IN" sz="2800" b="1" dirty="0">
                <a:effectLst/>
                <a:latin typeface="Calibri" panose="020F0502020204030204" pitchFamily="34" charset="0"/>
                <a:ea typeface="Calibri" panose="020F0502020204030204" pitchFamily="34" charset="0"/>
                <a:cs typeface="Calibri" panose="020F0502020204030204" pitchFamily="34" charset="0"/>
              </a:rPr>
              <a:t>Observation:</a:t>
            </a:r>
            <a:r>
              <a:rPr lang="en-IN" sz="2400" dirty="0">
                <a:effectLst/>
                <a:latin typeface="Calibri" panose="020F0502020204030204" pitchFamily="34" charset="0"/>
                <a:ea typeface="Calibri" panose="020F0502020204030204" pitchFamily="34" charset="0"/>
                <a:cs typeface="Calibri" panose="020F0502020204030204" pitchFamily="34" charset="0"/>
              </a:rPr>
              <a:t> </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a:t>
            </a:r>
            <a:r>
              <a:rPr lang="en-IN" sz="2400" dirty="0" err="1">
                <a:effectLst/>
                <a:latin typeface="Calibri" panose="020F0502020204030204" pitchFamily="34" charset="0"/>
                <a:ea typeface="Calibri" panose="020F0502020204030204" pitchFamily="34" charset="0"/>
                <a:cs typeface="Calibri" panose="020F0502020204030204" pitchFamily="34" charset="0"/>
              </a:rPr>
              <a:t>SalePrice</a:t>
            </a:r>
            <a:r>
              <a:rPr lang="en-IN" sz="2400" dirty="0">
                <a:effectLst/>
                <a:latin typeface="Calibri" panose="020F0502020204030204" pitchFamily="34" charset="0"/>
                <a:ea typeface="Calibri" panose="020F0502020204030204" pitchFamily="34" charset="0"/>
                <a:cs typeface="Calibri" panose="020F0502020204030204" pitchFamily="34" charset="0"/>
              </a:rPr>
              <a:t> vs 1stFlrSF: There is a linear relation between the label and feature. As we can </a:t>
            </a:r>
            <a:r>
              <a:rPr lang="en-IN" sz="2400" dirty="0" err="1">
                <a:effectLst/>
                <a:latin typeface="Calibri" panose="020F0502020204030204" pitchFamily="34" charset="0"/>
                <a:ea typeface="Calibri" panose="020F0502020204030204" pitchFamily="34" charset="0"/>
                <a:cs typeface="Calibri" panose="020F0502020204030204" pitchFamily="34" charset="0"/>
              </a:rPr>
              <a:t>observein</a:t>
            </a:r>
            <a:r>
              <a:rPr lang="en-IN" sz="2400" dirty="0">
                <a:effectLst/>
                <a:latin typeface="Calibri" panose="020F0502020204030204" pitchFamily="34" charset="0"/>
                <a:ea typeface="Calibri" panose="020F0502020204030204" pitchFamily="34" charset="0"/>
                <a:cs typeface="Calibri" panose="020F0502020204030204" pitchFamily="34" charset="0"/>
              </a:rPr>
              <a:t> the plot, the sale price is high when the first floor area lies between 500-2000 square feet. So as the 1st floor area increases, sales price also increases moderately. </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a:t>
            </a:r>
            <a:r>
              <a:rPr lang="en-IN" sz="2400" dirty="0" err="1">
                <a:effectLst/>
                <a:latin typeface="Calibri" panose="020F0502020204030204" pitchFamily="34" charset="0"/>
                <a:ea typeface="Calibri" panose="020F0502020204030204" pitchFamily="34" charset="0"/>
                <a:cs typeface="Calibri" panose="020F0502020204030204" pitchFamily="34" charset="0"/>
              </a:rPr>
              <a:t>SalePrice</a:t>
            </a:r>
            <a:r>
              <a:rPr lang="en-IN" sz="2400" dirty="0">
                <a:effectLst/>
                <a:latin typeface="Calibri" panose="020F0502020204030204" pitchFamily="34" charset="0"/>
                <a:ea typeface="Calibri" panose="020F0502020204030204" pitchFamily="34" charset="0"/>
                <a:cs typeface="Calibri" panose="020F0502020204030204" pitchFamily="34" charset="0"/>
              </a:rPr>
              <a:t> vs 2ndFlrSF: There is a positive correlation between </a:t>
            </a:r>
            <a:r>
              <a:rPr lang="en-IN" sz="2400" dirty="0" err="1">
                <a:effectLst/>
                <a:latin typeface="Calibri" panose="020F0502020204030204" pitchFamily="34" charset="0"/>
                <a:ea typeface="Calibri" panose="020F0502020204030204" pitchFamily="34" charset="0"/>
                <a:cs typeface="Calibri" panose="020F0502020204030204" pitchFamily="34" charset="0"/>
              </a:rPr>
              <a:t>SalePrice</a:t>
            </a:r>
            <a:r>
              <a:rPr lang="en-IN" sz="2400" dirty="0">
                <a:effectLst/>
                <a:latin typeface="Calibri" panose="020F0502020204030204" pitchFamily="34" charset="0"/>
                <a:ea typeface="Calibri" panose="020F0502020204030204" pitchFamily="34" charset="0"/>
                <a:cs typeface="Calibri" panose="020F0502020204030204" pitchFamily="34" charset="0"/>
              </a:rPr>
              <a:t> and 2ndFlrSF. So it is obvious that the sale price increases based on the floors. </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a:t>
            </a:r>
            <a:r>
              <a:rPr lang="en-IN" sz="2400" dirty="0" err="1">
                <a:effectLst/>
                <a:latin typeface="Calibri" panose="020F0502020204030204" pitchFamily="34" charset="0"/>
                <a:ea typeface="Calibri" panose="020F0502020204030204" pitchFamily="34" charset="0"/>
                <a:cs typeface="Calibri" panose="020F0502020204030204" pitchFamily="34" charset="0"/>
              </a:rPr>
              <a:t>SalePrice</a:t>
            </a:r>
            <a:r>
              <a:rPr lang="en-IN" sz="2400" dirty="0">
                <a:effectLst/>
                <a:latin typeface="Calibri" panose="020F0502020204030204" pitchFamily="34" charset="0"/>
                <a:ea typeface="Calibri" panose="020F0502020204030204" pitchFamily="34" charset="0"/>
                <a:cs typeface="Calibri" panose="020F0502020204030204" pitchFamily="34" charset="0"/>
              </a:rPr>
              <a:t> vs </a:t>
            </a:r>
            <a:r>
              <a:rPr lang="en-IN" sz="2400" dirty="0" err="1">
                <a:effectLst/>
                <a:latin typeface="Calibri" panose="020F0502020204030204" pitchFamily="34" charset="0"/>
                <a:ea typeface="Calibri" panose="020F0502020204030204" pitchFamily="34" charset="0"/>
                <a:cs typeface="Calibri" panose="020F0502020204030204" pitchFamily="34" charset="0"/>
              </a:rPr>
              <a:t>GrLivArea</a:t>
            </a:r>
            <a:r>
              <a:rPr lang="en-IN" sz="2400" dirty="0">
                <a:effectLst/>
                <a:latin typeface="Calibri" panose="020F0502020204030204" pitchFamily="34" charset="0"/>
                <a:ea typeface="Calibri" panose="020F0502020204030204" pitchFamily="34" charset="0"/>
                <a:cs typeface="Calibri" panose="020F0502020204030204" pitchFamily="34" charset="0"/>
              </a:rPr>
              <a:t>: Most of the houses have above grade living area. There is a positive correlation between the label and feature. Here as the above grade living area increases, sale price also increases.</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 </a:t>
            </a:r>
            <a:r>
              <a:rPr lang="en-IN" sz="2400" dirty="0" err="1">
                <a:effectLst/>
                <a:latin typeface="Calibri" panose="020F0502020204030204" pitchFamily="34" charset="0"/>
                <a:ea typeface="Calibri" panose="020F0502020204030204" pitchFamily="34" charset="0"/>
                <a:cs typeface="Calibri" panose="020F0502020204030204" pitchFamily="34" charset="0"/>
              </a:rPr>
              <a:t>SalePrice</a:t>
            </a:r>
            <a:r>
              <a:rPr lang="en-IN" sz="2400" dirty="0">
                <a:effectLst/>
                <a:latin typeface="Calibri" panose="020F0502020204030204" pitchFamily="34" charset="0"/>
                <a:ea typeface="Calibri" panose="020F0502020204030204" pitchFamily="34" charset="0"/>
                <a:cs typeface="Calibri" panose="020F0502020204030204" pitchFamily="34" charset="0"/>
              </a:rPr>
              <a:t> vs </a:t>
            </a:r>
            <a:r>
              <a:rPr lang="en-IN" sz="2400" dirty="0" err="1">
                <a:effectLst/>
                <a:latin typeface="Calibri" panose="020F0502020204030204" pitchFamily="34" charset="0"/>
                <a:ea typeface="Calibri" panose="020F0502020204030204" pitchFamily="34" charset="0"/>
                <a:cs typeface="Calibri" panose="020F0502020204030204" pitchFamily="34" charset="0"/>
              </a:rPr>
              <a:t>GarageArea</a:t>
            </a:r>
            <a:r>
              <a:rPr lang="en-IN" sz="2400" dirty="0">
                <a:effectLst/>
                <a:latin typeface="Calibri" panose="020F0502020204030204" pitchFamily="34" charset="0"/>
                <a:ea typeface="Calibri" panose="020F0502020204030204" pitchFamily="34" charset="0"/>
                <a:cs typeface="Calibri" panose="020F0502020204030204" pitchFamily="34" charset="0"/>
              </a:rPr>
              <a:t>: Similar to 2nd </a:t>
            </a:r>
            <a:r>
              <a:rPr lang="en-IN" sz="2400" dirty="0" err="1">
                <a:effectLst/>
                <a:latin typeface="Calibri" panose="020F0502020204030204" pitchFamily="34" charset="0"/>
                <a:ea typeface="Calibri" panose="020F0502020204030204" pitchFamily="34" charset="0"/>
                <a:cs typeface="Calibri" panose="020F0502020204030204" pitchFamily="34" charset="0"/>
              </a:rPr>
              <a:t>floorSF</a:t>
            </a:r>
            <a:r>
              <a:rPr lang="en-IN" sz="2400" dirty="0">
                <a:effectLst/>
                <a:latin typeface="Calibri" panose="020F0502020204030204" pitchFamily="34" charset="0"/>
                <a:ea typeface="Calibri" panose="020F0502020204030204" pitchFamily="34" charset="0"/>
                <a:cs typeface="Calibri" panose="020F0502020204030204" pitchFamily="34" charset="0"/>
              </a:rPr>
              <a:t>, here also positive linear relation between the label and feature. As size of garage area increases, sale price also increases. The sale price is high when size of garage area is between 200-800 square feet. </a:t>
            </a:r>
            <a:endParaRPr lang="en-IN" sz="2800" dirty="0"/>
          </a:p>
        </p:txBody>
      </p:sp>
    </p:spTree>
    <p:extLst>
      <p:ext uri="{BB962C8B-B14F-4D97-AF65-F5344CB8AC3E}">
        <p14:creationId xmlns:p14="http://schemas.microsoft.com/office/powerpoint/2010/main" val="11352114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FA8335D7-5A64-694D-AC22-F5DF5B13776E}"/>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94319" y="690465"/>
            <a:ext cx="9797142" cy="5100735"/>
          </a:xfrm>
          <a:prstGeom prst="rect">
            <a:avLst/>
          </a:prstGeom>
          <a:noFill/>
          <a:ln>
            <a:noFill/>
          </a:ln>
        </p:spPr>
      </p:pic>
    </p:spTree>
    <p:extLst>
      <p:ext uri="{BB962C8B-B14F-4D97-AF65-F5344CB8AC3E}">
        <p14:creationId xmlns:p14="http://schemas.microsoft.com/office/powerpoint/2010/main" val="69096222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1B7DE54-F59A-A997-219A-E6CB9DEDF8F4}"/>
              </a:ext>
            </a:extLst>
          </p:cNvPr>
          <p:cNvSpPr>
            <a:spLocks noGrp="1"/>
          </p:cNvSpPr>
          <p:nvPr>
            <p:ph idx="1"/>
          </p:nvPr>
        </p:nvSpPr>
        <p:spPr>
          <a:xfrm>
            <a:off x="913795" y="373224"/>
            <a:ext cx="10353762" cy="5417975"/>
          </a:xfrm>
        </p:spPr>
        <p:txBody>
          <a:bodyPr/>
          <a:lstStyle/>
          <a:p>
            <a:pPr algn="just">
              <a:lnSpc>
                <a:spcPct val="107000"/>
              </a:lnSpc>
              <a:spcAft>
                <a:spcPts val="800"/>
              </a:spcAft>
            </a:pPr>
            <a:r>
              <a:rPr lang="en-IN" sz="2800" b="1" dirty="0">
                <a:effectLst/>
                <a:latin typeface="Calibri" panose="020F0502020204030204" pitchFamily="34" charset="0"/>
                <a:ea typeface="Calibri" panose="020F0502020204030204" pitchFamily="34" charset="0"/>
                <a:cs typeface="Calibri" panose="020F0502020204030204" pitchFamily="34" charset="0"/>
              </a:rPr>
              <a:t>Observations:</a:t>
            </a:r>
            <a:r>
              <a:rPr lang="en-IN" sz="2400" dirty="0">
                <a:effectLst/>
                <a:latin typeface="Calibri" panose="020F0502020204030204" pitchFamily="34" charset="0"/>
                <a:ea typeface="Calibri" panose="020F0502020204030204" pitchFamily="34" charset="0"/>
                <a:cs typeface="Calibri" panose="020F0502020204030204" pitchFamily="34" charset="0"/>
              </a:rPr>
              <a:t> </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a:t>
            </a:r>
            <a:r>
              <a:rPr lang="en-IN" sz="2400" dirty="0" err="1">
                <a:effectLst/>
                <a:latin typeface="Calibri" panose="020F0502020204030204" pitchFamily="34" charset="0"/>
                <a:ea typeface="Calibri" panose="020F0502020204030204" pitchFamily="34" charset="0"/>
                <a:cs typeface="Calibri" panose="020F0502020204030204" pitchFamily="34" charset="0"/>
              </a:rPr>
              <a:t>SalePrice</a:t>
            </a:r>
            <a:r>
              <a:rPr lang="en-IN" sz="2400" dirty="0">
                <a:effectLst/>
                <a:latin typeface="Calibri" panose="020F0502020204030204" pitchFamily="34" charset="0"/>
                <a:ea typeface="Calibri" panose="020F0502020204030204" pitchFamily="34" charset="0"/>
                <a:cs typeface="Calibri" panose="020F0502020204030204" pitchFamily="34" charset="0"/>
              </a:rPr>
              <a:t> vs </a:t>
            </a:r>
            <a:r>
              <a:rPr lang="en-IN" sz="2400" dirty="0" err="1">
                <a:effectLst/>
                <a:latin typeface="Calibri" panose="020F0502020204030204" pitchFamily="34" charset="0"/>
                <a:ea typeface="Calibri" panose="020F0502020204030204" pitchFamily="34" charset="0"/>
                <a:cs typeface="Calibri" panose="020F0502020204030204" pitchFamily="34" charset="0"/>
              </a:rPr>
              <a:t>MSSubClass</a:t>
            </a:r>
            <a:r>
              <a:rPr lang="en-IN" sz="2400" dirty="0">
                <a:effectLst/>
                <a:latin typeface="Calibri" panose="020F0502020204030204" pitchFamily="34" charset="0"/>
                <a:ea typeface="Calibri" panose="020F0502020204030204" pitchFamily="34" charset="0"/>
                <a:cs typeface="Calibri" panose="020F0502020204030204" pitchFamily="34" charset="0"/>
              </a:rPr>
              <a:t>: The sale price is high for the </a:t>
            </a:r>
            <a:r>
              <a:rPr lang="en-IN" sz="2400" dirty="0" err="1">
                <a:effectLst/>
                <a:latin typeface="Calibri" panose="020F0502020204030204" pitchFamily="34" charset="0"/>
                <a:ea typeface="Calibri" panose="020F0502020204030204" pitchFamily="34" charset="0"/>
                <a:cs typeface="Calibri" panose="020F0502020204030204" pitchFamily="34" charset="0"/>
              </a:rPr>
              <a:t>MSSubClass</a:t>
            </a:r>
            <a:r>
              <a:rPr lang="en-IN" sz="2400" dirty="0">
                <a:effectLst/>
                <a:latin typeface="Calibri" panose="020F0502020204030204" pitchFamily="34" charset="0"/>
                <a:ea typeface="Calibri" panose="020F0502020204030204" pitchFamily="34" charset="0"/>
                <a:cs typeface="Calibri" panose="020F0502020204030204" pitchFamily="34" charset="0"/>
              </a:rPr>
              <a:t> 60,120 and 20. • </a:t>
            </a:r>
            <a:r>
              <a:rPr lang="en-IN" sz="2400" dirty="0" err="1">
                <a:effectLst/>
                <a:latin typeface="Calibri" panose="020F0502020204030204" pitchFamily="34" charset="0"/>
                <a:ea typeface="Calibri" panose="020F0502020204030204" pitchFamily="34" charset="0"/>
                <a:cs typeface="Calibri" panose="020F0502020204030204" pitchFamily="34" charset="0"/>
              </a:rPr>
              <a:t>SalePrice</a:t>
            </a:r>
            <a:r>
              <a:rPr lang="en-IN" sz="2400" dirty="0">
                <a:effectLst/>
                <a:latin typeface="Calibri" panose="020F0502020204030204" pitchFamily="34" charset="0"/>
                <a:ea typeface="Calibri" panose="020F0502020204030204" pitchFamily="34" charset="0"/>
                <a:cs typeface="Calibri" panose="020F0502020204030204" pitchFamily="34" charset="0"/>
              </a:rPr>
              <a:t> vs </a:t>
            </a:r>
            <a:r>
              <a:rPr lang="en-IN" sz="2400" dirty="0" err="1">
                <a:effectLst/>
                <a:latin typeface="Calibri" panose="020F0502020204030204" pitchFamily="34" charset="0"/>
                <a:ea typeface="Calibri" panose="020F0502020204030204" pitchFamily="34" charset="0"/>
                <a:cs typeface="Calibri" panose="020F0502020204030204" pitchFamily="34" charset="0"/>
              </a:rPr>
              <a:t>BedroomAbvGr</a:t>
            </a:r>
            <a:r>
              <a:rPr lang="en-IN" sz="2400" dirty="0">
                <a:effectLst/>
                <a:latin typeface="Calibri" panose="020F0502020204030204" pitchFamily="34" charset="0"/>
                <a:ea typeface="Calibri" panose="020F0502020204030204" pitchFamily="34" charset="0"/>
                <a:cs typeface="Calibri" panose="020F0502020204030204" pitchFamily="34" charset="0"/>
              </a:rPr>
              <a:t>: Many houses are having 0 and 4 bedrooms have high sales price also houses having 8 bedrooms also have high sales price. Other bedroom grades have average sale price.</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 </a:t>
            </a:r>
            <a:r>
              <a:rPr lang="en-IN" sz="2400" dirty="0" err="1">
                <a:effectLst/>
                <a:latin typeface="Calibri" panose="020F0502020204030204" pitchFamily="34" charset="0"/>
                <a:ea typeface="Calibri" panose="020F0502020204030204" pitchFamily="34" charset="0"/>
                <a:cs typeface="Calibri" panose="020F0502020204030204" pitchFamily="34" charset="0"/>
              </a:rPr>
              <a:t>SalePrice</a:t>
            </a:r>
            <a:r>
              <a:rPr lang="en-IN" sz="2400" dirty="0">
                <a:effectLst/>
                <a:latin typeface="Calibri" panose="020F0502020204030204" pitchFamily="34" charset="0"/>
                <a:ea typeface="Calibri" panose="020F0502020204030204" pitchFamily="34" charset="0"/>
                <a:cs typeface="Calibri" panose="020F0502020204030204" pitchFamily="34" charset="0"/>
              </a:rPr>
              <a:t> vs </a:t>
            </a:r>
            <a:r>
              <a:rPr lang="en-IN" sz="2400" dirty="0" err="1">
                <a:effectLst/>
                <a:latin typeface="Calibri" panose="020F0502020204030204" pitchFamily="34" charset="0"/>
                <a:ea typeface="Calibri" panose="020F0502020204030204" pitchFamily="34" charset="0"/>
                <a:cs typeface="Calibri" panose="020F0502020204030204" pitchFamily="34" charset="0"/>
              </a:rPr>
              <a:t>KitchenAbvGr</a:t>
            </a:r>
            <a:r>
              <a:rPr lang="en-IN" sz="2400" dirty="0">
                <a:effectLst/>
                <a:latin typeface="Calibri" panose="020F0502020204030204" pitchFamily="34" charset="0"/>
                <a:ea typeface="Calibri" panose="020F0502020204030204" pitchFamily="34" charset="0"/>
                <a:cs typeface="Calibri" panose="020F0502020204030204" pitchFamily="34" charset="0"/>
              </a:rPr>
              <a:t>: Most of the houses have single kitchen and few houses have 2 kitchens. The sale price is also high in case of the houses having single kitchen.</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 </a:t>
            </a:r>
            <a:r>
              <a:rPr lang="en-IN" sz="2400" dirty="0" err="1">
                <a:effectLst/>
                <a:latin typeface="Calibri" panose="020F0502020204030204" pitchFamily="34" charset="0"/>
                <a:ea typeface="Calibri" panose="020F0502020204030204" pitchFamily="34" charset="0"/>
                <a:cs typeface="Calibri" panose="020F0502020204030204" pitchFamily="34" charset="0"/>
              </a:rPr>
              <a:t>SalePrice</a:t>
            </a:r>
            <a:r>
              <a:rPr lang="en-IN" sz="2400" dirty="0">
                <a:effectLst/>
                <a:latin typeface="Calibri" panose="020F0502020204030204" pitchFamily="34" charset="0"/>
                <a:ea typeface="Calibri" panose="020F0502020204030204" pitchFamily="34" charset="0"/>
                <a:cs typeface="Calibri" panose="020F0502020204030204" pitchFamily="34" charset="0"/>
              </a:rPr>
              <a:t> vs </a:t>
            </a:r>
            <a:r>
              <a:rPr lang="en-IN" sz="2400" dirty="0" err="1">
                <a:effectLst/>
                <a:latin typeface="Calibri" panose="020F0502020204030204" pitchFamily="34" charset="0"/>
                <a:ea typeface="Calibri" panose="020F0502020204030204" pitchFamily="34" charset="0"/>
                <a:cs typeface="Calibri" panose="020F0502020204030204" pitchFamily="34" charset="0"/>
              </a:rPr>
              <a:t>TotRmsAbvGrd</a:t>
            </a:r>
            <a:r>
              <a:rPr lang="en-IN" sz="2400" dirty="0">
                <a:effectLst/>
                <a:latin typeface="Calibri" panose="020F0502020204030204" pitchFamily="34" charset="0"/>
                <a:ea typeface="Calibri" panose="020F0502020204030204" pitchFamily="34" charset="0"/>
                <a:cs typeface="Calibri" panose="020F0502020204030204" pitchFamily="34" charset="0"/>
              </a:rPr>
              <a:t>: We can observe some linear relation between Total rooms above grade and Sale Prices as the number of rooms increases the sale price also increases. </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endParaRPr lang="en-IN" dirty="0"/>
          </a:p>
        </p:txBody>
      </p:sp>
    </p:spTree>
    <p:extLst>
      <p:ext uri="{BB962C8B-B14F-4D97-AF65-F5344CB8AC3E}">
        <p14:creationId xmlns:p14="http://schemas.microsoft.com/office/powerpoint/2010/main" val="494584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6BC001-6A53-2BA8-5E83-A4C8B1BBB044}"/>
              </a:ext>
            </a:extLst>
          </p:cNvPr>
          <p:cNvSpPr>
            <a:spLocks noGrp="1"/>
          </p:cNvSpPr>
          <p:nvPr>
            <p:ph type="title"/>
          </p:nvPr>
        </p:nvSpPr>
        <p:spPr>
          <a:xfrm>
            <a:off x="913795" y="609600"/>
            <a:ext cx="10353762" cy="957943"/>
          </a:xfrm>
        </p:spPr>
        <p:txBody>
          <a:bodyPr/>
          <a:lstStyle/>
          <a:p>
            <a:r>
              <a:rPr lang="en-US" b="1" dirty="0"/>
              <a:t>AGENDA</a:t>
            </a:r>
            <a:endParaRPr lang="en-IN" b="1" dirty="0">
              <a:highlight>
                <a:srgbClr val="FFFF00"/>
              </a:highlight>
            </a:endParaRPr>
          </a:p>
        </p:txBody>
      </p:sp>
      <p:sp>
        <p:nvSpPr>
          <p:cNvPr id="3" name="Content Placeholder 2">
            <a:extLst>
              <a:ext uri="{FF2B5EF4-FFF2-40B4-BE49-F238E27FC236}">
                <a16:creationId xmlns:a16="http://schemas.microsoft.com/office/drawing/2014/main" id="{846B66D2-2BF3-AEFE-05E8-EE4BCF12B485}"/>
              </a:ext>
            </a:extLst>
          </p:cNvPr>
          <p:cNvSpPr>
            <a:spLocks noGrp="1"/>
          </p:cNvSpPr>
          <p:nvPr>
            <p:ph idx="1"/>
          </p:nvPr>
        </p:nvSpPr>
        <p:spPr>
          <a:xfrm>
            <a:off x="913795" y="1567544"/>
            <a:ext cx="10353762" cy="4223656"/>
          </a:xfrm>
        </p:spPr>
        <p:txBody>
          <a:bodyPr>
            <a:normAutofit lnSpcReduction="10000"/>
          </a:bodyPr>
          <a:lstStyle/>
          <a:p>
            <a:pPr>
              <a:buFont typeface="Wingdings" pitchFamily="2" charset="2"/>
              <a:buChar char="q"/>
            </a:pPr>
            <a:r>
              <a:rPr lang="en-US" sz="2400" dirty="0"/>
              <a:t>Introduction</a:t>
            </a:r>
          </a:p>
          <a:p>
            <a:pPr>
              <a:buFont typeface="Wingdings" pitchFamily="2" charset="2"/>
              <a:buChar char="q"/>
            </a:pPr>
            <a:r>
              <a:rPr lang="en-US" sz="2400" dirty="0"/>
              <a:t> Problem Statement</a:t>
            </a:r>
          </a:p>
          <a:p>
            <a:pPr>
              <a:buFont typeface="Wingdings" pitchFamily="2" charset="2"/>
              <a:buChar char="q"/>
            </a:pPr>
            <a:r>
              <a:rPr lang="en-US" sz="2400" dirty="0"/>
              <a:t> Problem Understanding</a:t>
            </a:r>
          </a:p>
          <a:p>
            <a:pPr>
              <a:buFont typeface="Wingdings" pitchFamily="2" charset="2"/>
              <a:buChar char="q"/>
            </a:pPr>
            <a:r>
              <a:rPr lang="en-US" sz="2400" dirty="0"/>
              <a:t> What is Housing Price Prediction?</a:t>
            </a:r>
          </a:p>
          <a:p>
            <a:pPr>
              <a:buFont typeface="Wingdings" pitchFamily="2" charset="2"/>
              <a:buChar char="q"/>
            </a:pPr>
            <a:r>
              <a:rPr lang="en-US" sz="2400" dirty="0"/>
              <a:t> Importance of Housing Price Prediction</a:t>
            </a:r>
          </a:p>
          <a:p>
            <a:pPr>
              <a:buFont typeface="Wingdings" pitchFamily="2" charset="2"/>
              <a:buChar char="q"/>
            </a:pPr>
            <a:r>
              <a:rPr lang="en-US" sz="2400" dirty="0"/>
              <a:t> Benefits of Housing Price Prediction </a:t>
            </a:r>
          </a:p>
          <a:p>
            <a:pPr>
              <a:buFont typeface="Wingdings" pitchFamily="2" charset="2"/>
              <a:buChar char="q"/>
            </a:pPr>
            <a:r>
              <a:rPr lang="en-US" sz="2400" dirty="0"/>
              <a:t> Data Analysis</a:t>
            </a:r>
          </a:p>
          <a:p>
            <a:pPr>
              <a:buFont typeface="Wingdings" pitchFamily="2" charset="2"/>
              <a:buChar char="q"/>
            </a:pPr>
            <a:r>
              <a:rPr lang="en-US" sz="2400" dirty="0"/>
              <a:t> Exploratory Data Analysis</a:t>
            </a:r>
          </a:p>
          <a:p>
            <a:pPr>
              <a:buFont typeface="Wingdings" pitchFamily="2" charset="2"/>
              <a:buChar char="q"/>
            </a:pPr>
            <a:endParaRPr lang="en-IN" dirty="0"/>
          </a:p>
        </p:txBody>
      </p:sp>
    </p:spTree>
    <p:extLst>
      <p:ext uri="{BB962C8B-B14F-4D97-AF65-F5344CB8AC3E}">
        <p14:creationId xmlns:p14="http://schemas.microsoft.com/office/powerpoint/2010/main" val="15972103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8F530B-898A-8324-28C7-912CC0FF2C48}"/>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3D3E05D8-3B0A-0218-EA08-66A462CA72E7}"/>
              </a:ext>
            </a:extLst>
          </p:cNvPr>
          <p:cNvSpPr>
            <a:spLocks noGrp="1"/>
          </p:cNvSpPr>
          <p:nvPr>
            <p:ph idx="1"/>
          </p:nvPr>
        </p:nvSpPr>
        <p:spPr/>
        <p:txBody>
          <a:bodyPr/>
          <a:lstStyle/>
          <a:p>
            <a:endParaRPr lang="en-IN"/>
          </a:p>
        </p:txBody>
      </p:sp>
      <p:pic>
        <p:nvPicPr>
          <p:cNvPr id="4" name="Picture 3">
            <a:extLst>
              <a:ext uri="{FF2B5EF4-FFF2-40B4-BE49-F238E27FC236}">
                <a16:creationId xmlns:a16="http://schemas.microsoft.com/office/drawing/2014/main" id="{4993F508-207C-F6C5-2BBA-B5CD6CF4A7F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12163" y="609599"/>
            <a:ext cx="10366041" cy="5637913"/>
          </a:xfrm>
          <a:prstGeom prst="rect">
            <a:avLst/>
          </a:prstGeom>
          <a:noFill/>
          <a:ln>
            <a:noFill/>
          </a:ln>
        </p:spPr>
      </p:pic>
    </p:spTree>
    <p:extLst>
      <p:ext uri="{BB962C8B-B14F-4D97-AF65-F5344CB8AC3E}">
        <p14:creationId xmlns:p14="http://schemas.microsoft.com/office/powerpoint/2010/main" val="27516210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8533D9F-FAAC-2D3A-58FB-027D67770C43}"/>
              </a:ext>
            </a:extLst>
          </p:cNvPr>
          <p:cNvSpPr>
            <a:spLocks noGrp="1"/>
          </p:cNvSpPr>
          <p:nvPr>
            <p:ph idx="1"/>
          </p:nvPr>
        </p:nvSpPr>
        <p:spPr>
          <a:xfrm>
            <a:off x="913795" y="382556"/>
            <a:ext cx="10353762" cy="5896946"/>
          </a:xfrm>
        </p:spPr>
        <p:txBody>
          <a:bodyPr>
            <a:normAutofit/>
          </a:bodyPr>
          <a:lstStyle/>
          <a:p>
            <a:pPr algn="just">
              <a:lnSpc>
                <a:spcPct val="107000"/>
              </a:lnSpc>
              <a:spcAft>
                <a:spcPts val="800"/>
              </a:spcAft>
            </a:pPr>
            <a:r>
              <a:rPr lang="en-IN" sz="2400" b="1" dirty="0">
                <a:effectLst/>
                <a:latin typeface="Calibri" panose="020F0502020204030204" pitchFamily="34" charset="0"/>
                <a:ea typeface="Calibri" panose="020F0502020204030204" pitchFamily="34" charset="0"/>
                <a:cs typeface="Calibri" panose="020F0502020204030204" pitchFamily="34" charset="0"/>
              </a:rPr>
              <a:t>Features having high Positive correlation with label</a:t>
            </a:r>
            <a:endParaRPr lang="en-IN" sz="2400" b="1"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 • </a:t>
            </a:r>
            <a:r>
              <a:rPr lang="en-IN" sz="1800" dirty="0" err="1">
                <a:effectLst/>
                <a:latin typeface="Calibri" panose="020F0502020204030204" pitchFamily="34" charset="0"/>
                <a:ea typeface="Calibri" panose="020F0502020204030204" pitchFamily="34" charset="0"/>
                <a:cs typeface="Calibri" panose="020F0502020204030204" pitchFamily="34" charset="0"/>
              </a:rPr>
              <a:t>OverallQual</a:t>
            </a:r>
            <a:r>
              <a:rPr lang="en-IN" sz="1800" dirty="0">
                <a:effectLst/>
                <a:latin typeface="Calibri" panose="020F0502020204030204" pitchFamily="34" charset="0"/>
                <a:ea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 </a:t>
            </a:r>
            <a:r>
              <a:rPr lang="en-IN" sz="1800" dirty="0" err="1">
                <a:effectLst/>
                <a:latin typeface="Calibri" panose="020F0502020204030204" pitchFamily="34" charset="0"/>
                <a:ea typeface="Calibri" panose="020F0502020204030204" pitchFamily="34" charset="0"/>
                <a:cs typeface="Calibri" panose="020F0502020204030204" pitchFamily="34" charset="0"/>
              </a:rPr>
              <a:t>GrLivArea</a:t>
            </a:r>
            <a:r>
              <a:rPr lang="en-IN" sz="1800" dirty="0">
                <a:effectLst/>
                <a:latin typeface="Calibri" panose="020F0502020204030204" pitchFamily="34" charset="0"/>
                <a:ea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 </a:t>
            </a:r>
            <a:r>
              <a:rPr lang="en-IN" sz="1800" dirty="0" err="1">
                <a:effectLst/>
                <a:latin typeface="Calibri" panose="020F0502020204030204" pitchFamily="34" charset="0"/>
                <a:ea typeface="Calibri" panose="020F0502020204030204" pitchFamily="34" charset="0"/>
                <a:cs typeface="Calibri" panose="020F0502020204030204" pitchFamily="34" charset="0"/>
              </a:rPr>
              <a:t>ExterQual</a:t>
            </a:r>
            <a:r>
              <a:rPr lang="en-IN" sz="1800" dirty="0">
                <a:effectLst/>
                <a:latin typeface="Calibri" panose="020F0502020204030204" pitchFamily="34" charset="0"/>
                <a:ea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 </a:t>
            </a:r>
            <a:r>
              <a:rPr lang="en-IN" sz="1800" dirty="0" err="1">
                <a:effectLst/>
                <a:latin typeface="Calibri" panose="020F0502020204030204" pitchFamily="34" charset="0"/>
                <a:ea typeface="Calibri" panose="020F0502020204030204" pitchFamily="34" charset="0"/>
                <a:cs typeface="Calibri" panose="020F0502020204030204" pitchFamily="34" charset="0"/>
              </a:rPr>
              <a:t>KitchenQual</a:t>
            </a:r>
            <a:r>
              <a:rPr lang="en-IN" sz="1800" dirty="0">
                <a:effectLst/>
                <a:latin typeface="Calibri" panose="020F0502020204030204" pitchFamily="34" charset="0"/>
                <a:ea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 </a:t>
            </a:r>
            <a:r>
              <a:rPr lang="en-IN" sz="1800" dirty="0" err="1">
                <a:effectLst/>
                <a:latin typeface="Calibri" panose="020F0502020204030204" pitchFamily="34" charset="0"/>
                <a:ea typeface="Calibri" panose="020F0502020204030204" pitchFamily="34" charset="0"/>
                <a:cs typeface="Calibri" panose="020F0502020204030204" pitchFamily="34" charset="0"/>
              </a:rPr>
              <a:t>BsmtQual</a:t>
            </a:r>
            <a:r>
              <a:rPr lang="en-IN" sz="1800" dirty="0">
                <a:effectLst/>
                <a:latin typeface="Calibri" panose="020F0502020204030204" pitchFamily="34" charset="0"/>
                <a:ea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 </a:t>
            </a:r>
            <a:r>
              <a:rPr lang="en-IN" sz="1800" dirty="0" err="1">
                <a:effectLst/>
                <a:latin typeface="Calibri" panose="020F0502020204030204" pitchFamily="34" charset="0"/>
                <a:ea typeface="Calibri" panose="020F0502020204030204" pitchFamily="34" charset="0"/>
                <a:cs typeface="Calibri" panose="020F0502020204030204" pitchFamily="34" charset="0"/>
              </a:rPr>
              <a:t>GarageCars</a:t>
            </a:r>
            <a:r>
              <a:rPr lang="en-IN" sz="1800" dirty="0">
                <a:effectLst/>
                <a:latin typeface="Calibri" panose="020F0502020204030204" pitchFamily="34" charset="0"/>
                <a:ea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 </a:t>
            </a:r>
            <a:r>
              <a:rPr lang="en-IN" sz="1800" dirty="0" err="1">
                <a:effectLst/>
                <a:latin typeface="Calibri" panose="020F0502020204030204" pitchFamily="34" charset="0"/>
                <a:ea typeface="Calibri" panose="020F0502020204030204" pitchFamily="34" charset="0"/>
                <a:cs typeface="Calibri" panose="020F0502020204030204" pitchFamily="34" charset="0"/>
              </a:rPr>
              <a:t>GarageArea</a:t>
            </a:r>
            <a:r>
              <a:rPr lang="en-IN" sz="1800" dirty="0">
                <a:effectLst/>
                <a:latin typeface="Calibri" panose="020F0502020204030204" pitchFamily="34" charset="0"/>
                <a:ea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 </a:t>
            </a:r>
            <a:r>
              <a:rPr lang="en-IN" sz="1800" dirty="0" err="1">
                <a:effectLst/>
                <a:latin typeface="Calibri" panose="020F0502020204030204" pitchFamily="34" charset="0"/>
                <a:ea typeface="Calibri" panose="020F0502020204030204" pitchFamily="34" charset="0"/>
                <a:cs typeface="Calibri" panose="020F0502020204030204" pitchFamily="34" charset="0"/>
              </a:rPr>
              <a:t>TotalBsmtSF</a:t>
            </a:r>
            <a:r>
              <a:rPr lang="en-IN" sz="1800" dirty="0">
                <a:effectLst/>
                <a:latin typeface="Calibri" panose="020F0502020204030204" pitchFamily="34" charset="0"/>
                <a:ea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 1stFirSF </a:t>
            </a:r>
            <a:endParaRPr lang="en-IN" sz="18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 </a:t>
            </a:r>
            <a:r>
              <a:rPr lang="en-IN" sz="1800" dirty="0" err="1">
                <a:effectLst/>
                <a:latin typeface="Calibri" panose="020F0502020204030204" pitchFamily="34" charset="0"/>
                <a:ea typeface="Calibri" panose="020F0502020204030204" pitchFamily="34" charset="0"/>
                <a:cs typeface="Calibri" panose="020F0502020204030204" pitchFamily="34" charset="0"/>
              </a:rPr>
              <a:t>FullBath</a:t>
            </a:r>
            <a:r>
              <a:rPr lang="en-IN" sz="1800" dirty="0">
                <a:effectLst/>
                <a:latin typeface="Calibri" panose="020F0502020204030204" pitchFamily="34" charset="0"/>
                <a:ea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 </a:t>
            </a:r>
            <a:r>
              <a:rPr lang="en-IN" sz="1800" dirty="0" err="1">
                <a:effectLst/>
                <a:latin typeface="Calibri" panose="020F0502020204030204" pitchFamily="34" charset="0"/>
                <a:ea typeface="Calibri" panose="020F0502020204030204" pitchFamily="34" charset="0"/>
                <a:cs typeface="Calibri" panose="020F0502020204030204" pitchFamily="34" charset="0"/>
              </a:rPr>
              <a:t>TotRmsAbvGrd</a:t>
            </a:r>
            <a:r>
              <a:rPr lang="en-IN" sz="1800" dirty="0">
                <a:effectLst/>
                <a:latin typeface="Calibri" panose="020F0502020204030204" pitchFamily="34" charset="0"/>
                <a:ea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Cordia New" panose="020B0304020202020204" pitchFamily="34" charset="-34"/>
            </a:endParaRPr>
          </a:p>
          <a:p>
            <a:endParaRPr lang="en-IN" dirty="0"/>
          </a:p>
        </p:txBody>
      </p:sp>
    </p:spTree>
    <p:extLst>
      <p:ext uri="{BB962C8B-B14F-4D97-AF65-F5344CB8AC3E}">
        <p14:creationId xmlns:p14="http://schemas.microsoft.com/office/powerpoint/2010/main" val="16123107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D57B05-78B6-2B51-CF1C-FD73E62B7B8B}"/>
              </a:ext>
            </a:extLst>
          </p:cNvPr>
          <p:cNvSpPr>
            <a:spLocks noGrp="1"/>
          </p:cNvSpPr>
          <p:nvPr>
            <p:ph idx="1"/>
          </p:nvPr>
        </p:nvSpPr>
        <p:spPr>
          <a:xfrm>
            <a:off x="745844" y="518238"/>
            <a:ext cx="10353762" cy="5751933"/>
          </a:xfrm>
        </p:spPr>
        <p:txBody>
          <a:bodyPr>
            <a:normAutofit/>
          </a:bodyPr>
          <a:lstStyle/>
          <a:p>
            <a:pPr algn="just">
              <a:lnSpc>
                <a:spcPct val="107000"/>
              </a:lnSpc>
              <a:spcAft>
                <a:spcPts val="800"/>
              </a:spcAft>
            </a:pPr>
            <a:r>
              <a:rPr lang="en-IN" sz="2400" b="1" dirty="0">
                <a:effectLst/>
                <a:latin typeface="Calibri" panose="020F0502020204030204" pitchFamily="34" charset="0"/>
                <a:ea typeface="Calibri" panose="020F0502020204030204" pitchFamily="34" charset="0"/>
                <a:cs typeface="Calibri" panose="020F0502020204030204" pitchFamily="34" charset="0"/>
              </a:rPr>
              <a:t>Features having high Negative correlation with label </a:t>
            </a:r>
            <a:endParaRPr lang="en-IN" sz="2400" b="1"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Heating </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a:t>
            </a:r>
            <a:r>
              <a:rPr lang="en-IN" sz="2400" dirty="0" err="1">
                <a:effectLst/>
                <a:latin typeface="Calibri" panose="020F0502020204030204" pitchFamily="34" charset="0"/>
                <a:ea typeface="Calibri" panose="020F0502020204030204" pitchFamily="34" charset="0"/>
                <a:cs typeface="Calibri" panose="020F0502020204030204" pitchFamily="34" charset="0"/>
              </a:rPr>
              <a:t>MSZoning</a:t>
            </a:r>
            <a:r>
              <a:rPr lang="en-IN" sz="2400" dirty="0">
                <a:effectLst/>
                <a:latin typeface="Calibri" panose="020F0502020204030204" pitchFamily="34" charset="0"/>
                <a:ea typeface="Calibri" panose="020F0502020204030204" pitchFamily="34" charset="0"/>
                <a:cs typeface="Calibri" panose="020F0502020204030204" pitchFamily="34" charset="0"/>
              </a:rPr>
              <a:t> </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a:t>
            </a:r>
            <a:r>
              <a:rPr lang="en-IN" sz="2400" dirty="0" err="1">
                <a:effectLst/>
                <a:latin typeface="Calibri" panose="020F0502020204030204" pitchFamily="34" charset="0"/>
                <a:ea typeface="Calibri" panose="020F0502020204030204" pitchFamily="34" charset="0"/>
                <a:cs typeface="Calibri" panose="020F0502020204030204" pitchFamily="34" charset="0"/>
              </a:rPr>
              <a:t>LotShape</a:t>
            </a:r>
            <a:r>
              <a:rPr lang="en-IN" sz="2400" dirty="0">
                <a:effectLst/>
                <a:latin typeface="Calibri" panose="020F0502020204030204" pitchFamily="34" charset="0"/>
                <a:ea typeface="Calibri" panose="020F0502020204030204" pitchFamily="34" charset="0"/>
                <a:cs typeface="Calibri" panose="020F0502020204030204" pitchFamily="34" charset="0"/>
              </a:rPr>
              <a:t> </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a:t>
            </a:r>
            <a:r>
              <a:rPr lang="en-IN" sz="2400" dirty="0" err="1">
                <a:effectLst/>
                <a:latin typeface="Calibri" panose="020F0502020204030204" pitchFamily="34" charset="0"/>
                <a:ea typeface="Calibri" panose="020F0502020204030204" pitchFamily="34" charset="0"/>
                <a:cs typeface="Calibri" panose="020F0502020204030204" pitchFamily="34" charset="0"/>
              </a:rPr>
              <a:t>BsmtExposure</a:t>
            </a:r>
            <a:r>
              <a:rPr lang="en-IN" sz="2400" dirty="0">
                <a:effectLst/>
                <a:latin typeface="Calibri" panose="020F0502020204030204" pitchFamily="34" charset="0"/>
                <a:ea typeface="Calibri" panose="020F0502020204030204" pitchFamily="34" charset="0"/>
                <a:cs typeface="Calibri" panose="020F0502020204030204" pitchFamily="34" charset="0"/>
              </a:rPr>
              <a:t> </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a:t>
            </a:r>
            <a:r>
              <a:rPr lang="en-IN" sz="2400" dirty="0" err="1">
                <a:effectLst/>
                <a:latin typeface="Calibri" panose="020F0502020204030204" pitchFamily="34" charset="0"/>
                <a:ea typeface="Calibri" panose="020F0502020204030204" pitchFamily="34" charset="0"/>
                <a:cs typeface="Calibri" panose="020F0502020204030204" pitchFamily="34" charset="0"/>
              </a:rPr>
              <a:t>GarageType</a:t>
            </a:r>
            <a:r>
              <a:rPr lang="en-IN" sz="2400" dirty="0">
                <a:effectLst/>
                <a:latin typeface="Calibri" panose="020F0502020204030204" pitchFamily="34" charset="0"/>
                <a:ea typeface="Calibri" panose="020F0502020204030204" pitchFamily="34" charset="0"/>
                <a:cs typeface="Calibri" panose="020F0502020204030204" pitchFamily="34" charset="0"/>
              </a:rPr>
              <a:t> </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a:t>
            </a:r>
            <a:r>
              <a:rPr lang="en-IN" sz="2400" dirty="0" err="1">
                <a:effectLst/>
                <a:latin typeface="Calibri" panose="020F0502020204030204" pitchFamily="34" charset="0"/>
                <a:ea typeface="Calibri" panose="020F0502020204030204" pitchFamily="34" charset="0"/>
                <a:cs typeface="Calibri" panose="020F0502020204030204" pitchFamily="34" charset="0"/>
              </a:rPr>
              <a:t>AgeRemod</a:t>
            </a:r>
            <a:r>
              <a:rPr lang="en-IN" sz="2400" dirty="0">
                <a:effectLst/>
                <a:latin typeface="Calibri" panose="020F0502020204030204" pitchFamily="34" charset="0"/>
                <a:ea typeface="Calibri" panose="020F0502020204030204" pitchFamily="34" charset="0"/>
                <a:cs typeface="Calibri" panose="020F0502020204030204" pitchFamily="34" charset="0"/>
              </a:rPr>
              <a:t> </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a:t>
            </a:r>
            <a:r>
              <a:rPr lang="en-IN" sz="2400" dirty="0" err="1">
                <a:effectLst/>
                <a:latin typeface="Calibri" panose="020F0502020204030204" pitchFamily="34" charset="0"/>
                <a:ea typeface="Calibri" panose="020F0502020204030204" pitchFamily="34" charset="0"/>
                <a:cs typeface="Calibri" panose="020F0502020204030204" pitchFamily="34" charset="0"/>
              </a:rPr>
              <a:t>AgeGarage</a:t>
            </a:r>
            <a:r>
              <a:rPr lang="en-IN" sz="2400" dirty="0">
                <a:effectLst/>
                <a:latin typeface="Calibri" panose="020F0502020204030204" pitchFamily="34" charset="0"/>
                <a:ea typeface="Calibri" panose="020F0502020204030204" pitchFamily="34" charset="0"/>
                <a:cs typeface="Calibri" panose="020F0502020204030204" pitchFamily="34" charset="0"/>
              </a:rPr>
              <a:t> </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a:t>
            </a:r>
            <a:r>
              <a:rPr lang="en-IN" sz="2400" dirty="0" err="1">
                <a:effectLst/>
                <a:latin typeface="Calibri" panose="020F0502020204030204" pitchFamily="34" charset="0"/>
                <a:ea typeface="Calibri" panose="020F0502020204030204" pitchFamily="34" charset="0"/>
                <a:cs typeface="Calibri" panose="020F0502020204030204" pitchFamily="34" charset="0"/>
              </a:rPr>
              <a:t>AgeBuilt</a:t>
            </a:r>
            <a:r>
              <a:rPr lang="en-IN" sz="2400" dirty="0">
                <a:effectLst/>
                <a:latin typeface="Calibri" panose="020F0502020204030204" pitchFamily="34" charset="0"/>
                <a:ea typeface="Calibri" panose="020F0502020204030204" pitchFamily="34" charset="0"/>
                <a:cs typeface="Calibri" panose="020F0502020204030204" pitchFamily="34" charset="0"/>
              </a:rPr>
              <a:t> </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pPr algn="just">
              <a:lnSpc>
                <a:spcPct val="107000"/>
              </a:lnSpc>
              <a:spcAft>
                <a:spcPts val="800"/>
              </a:spcAft>
            </a:pPr>
            <a:r>
              <a:rPr lang="en-IN" sz="2400" dirty="0">
                <a:effectLst/>
                <a:latin typeface="Calibri" panose="020F0502020204030204" pitchFamily="34" charset="0"/>
                <a:ea typeface="Calibri" panose="020F0502020204030204" pitchFamily="34" charset="0"/>
                <a:cs typeface="Calibri" panose="020F0502020204030204" pitchFamily="34" charset="0"/>
              </a:rPr>
              <a:t>• </a:t>
            </a:r>
            <a:r>
              <a:rPr lang="en-IN" sz="2400" dirty="0" err="1">
                <a:effectLst/>
                <a:latin typeface="Calibri" panose="020F0502020204030204" pitchFamily="34" charset="0"/>
                <a:ea typeface="Calibri" panose="020F0502020204030204" pitchFamily="34" charset="0"/>
                <a:cs typeface="Calibri" panose="020F0502020204030204" pitchFamily="34" charset="0"/>
              </a:rPr>
              <a:t>GarageFinish</a:t>
            </a:r>
            <a:endParaRPr lang="en-IN" sz="2400" dirty="0">
              <a:effectLst/>
              <a:latin typeface="Calibri" panose="020F0502020204030204" pitchFamily="34" charset="0"/>
              <a:ea typeface="Calibri" panose="020F0502020204030204" pitchFamily="34" charset="0"/>
              <a:cs typeface="Cordia New" panose="020B0304020202020204" pitchFamily="34" charset="-34"/>
            </a:endParaRPr>
          </a:p>
          <a:p>
            <a:endParaRPr lang="en-IN" dirty="0"/>
          </a:p>
        </p:txBody>
      </p:sp>
    </p:spTree>
    <p:extLst>
      <p:ext uri="{BB962C8B-B14F-4D97-AF65-F5344CB8AC3E}">
        <p14:creationId xmlns:p14="http://schemas.microsoft.com/office/powerpoint/2010/main" val="190393463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3C00C-8778-BC1F-8873-AE76EED0643E}"/>
              </a:ext>
            </a:extLst>
          </p:cNvPr>
          <p:cNvSpPr>
            <a:spLocks noGrp="1"/>
          </p:cNvSpPr>
          <p:nvPr>
            <p:ph type="title"/>
          </p:nvPr>
        </p:nvSpPr>
        <p:spPr>
          <a:xfrm>
            <a:off x="913795" y="105747"/>
            <a:ext cx="10353762" cy="961054"/>
          </a:xfrm>
        </p:spPr>
        <p:txBody>
          <a:bodyPr>
            <a:normAutofit/>
          </a:bodyPr>
          <a:lstStyle/>
          <a:p>
            <a:r>
              <a:rPr lang="en-US" b="1" dirty="0"/>
              <a:t>DATA ANALYSIS STEPS DONE</a:t>
            </a:r>
            <a:endParaRPr lang="en-IN" b="1" dirty="0"/>
          </a:p>
        </p:txBody>
      </p:sp>
      <p:sp>
        <p:nvSpPr>
          <p:cNvPr id="3" name="Content Placeholder 2">
            <a:extLst>
              <a:ext uri="{FF2B5EF4-FFF2-40B4-BE49-F238E27FC236}">
                <a16:creationId xmlns:a16="http://schemas.microsoft.com/office/drawing/2014/main" id="{A8D57B05-78B6-2B51-CF1C-FD73E62B7B8B}"/>
              </a:ext>
            </a:extLst>
          </p:cNvPr>
          <p:cNvSpPr>
            <a:spLocks noGrp="1"/>
          </p:cNvSpPr>
          <p:nvPr>
            <p:ph idx="1"/>
          </p:nvPr>
        </p:nvSpPr>
        <p:spPr>
          <a:xfrm>
            <a:off x="913795" y="1250302"/>
            <a:ext cx="10353762" cy="5299788"/>
          </a:xfrm>
        </p:spPr>
        <p:txBody>
          <a:bodyPr>
            <a:normAutofit fontScale="92500" lnSpcReduction="20000"/>
          </a:bodyPr>
          <a:lstStyle/>
          <a:p>
            <a:pPr>
              <a:buFont typeface="Wingdings" pitchFamily="2" charset="2"/>
              <a:buChar char="Ø"/>
            </a:pPr>
            <a:r>
              <a:rPr lang="en-US" sz="2400" dirty="0"/>
              <a:t>I have treated null values by imputation techniques.</a:t>
            </a:r>
          </a:p>
          <a:p>
            <a:pPr>
              <a:buFont typeface="Wingdings" pitchFamily="2" charset="2"/>
              <a:buChar char="Ø"/>
            </a:pPr>
            <a:r>
              <a:rPr lang="en-US" sz="2400" dirty="0"/>
              <a:t>I have done feature engineering steps like feature extraction and feature selection to improve data normality and linearity.</a:t>
            </a:r>
          </a:p>
          <a:p>
            <a:pPr>
              <a:buFont typeface="Wingdings" pitchFamily="2" charset="2"/>
              <a:buChar char="Ø"/>
            </a:pPr>
            <a:r>
              <a:rPr lang="en-US" sz="2400" dirty="0"/>
              <a:t>Identified skewness using distribution plots and removed skewness using power transformation method</a:t>
            </a:r>
          </a:p>
          <a:p>
            <a:pPr>
              <a:buFont typeface="Wingdings" pitchFamily="2" charset="2"/>
              <a:buChar char="Ø"/>
            </a:pPr>
            <a:r>
              <a:rPr lang="en-US" sz="2400" dirty="0"/>
              <a:t>Encoded data using Label Encoder.</a:t>
            </a:r>
          </a:p>
          <a:p>
            <a:pPr>
              <a:buFont typeface="Wingdings" pitchFamily="2" charset="2"/>
              <a:buChar char="Ø"/>
            </a:pPr>
            <a:r>
              <a:rPr lang="en-US" sz="2400" dirty="0"/>
              <a:t>Used correlation coefficient to check the correlation between dependent and independent  variables. To visualize the correlation I have used heatmap and bar plot.</a:t>
            </a:r>
          </a:p>
          <a:p>
            <a:pPr>
              <a:buFont typeface="Wingdings" pitchFamily="2" charset="2"/>
              <a:buChar char="Ø"/>
            </a:pPr>
            <a:r>
              <a:rPr lang="en-US" sz="2400" dirty="0"/>
              <a:t>I have used Standard Scalarization method to scale the data.</a:t>
            </a:r>
          </a:p>
          <a:p>
            <a:pPr>
              <a:buFont typeface="Wingdings" pitchFamily="2" charset="2"/>
              <a:buChar char="Ø"/>
            </a:pPr>
            <a:r>
              <a:rPr lang="en-US" sz="2400" dirty="0"/>
              <a:t>Handled the multicollinearity issue by finding VIF values.</a:t>
            </a:r>
          </a:p>
          <a:p>
            <a:pPr>
              <a:buFont typeface="Wingdings" pitchFamily="2" charset="2"/>
              <a:buChar char="Ø"/>
            </a:pPr>
            <a:r>
              <a:rPr lang="en-US" sz="2400" dirty="0"/>
              <a:t>Split train and test to build machine learning models. Models building process will be shown in the further steps.</a:t>
            </a:r>
          </a:p>
          <a:p>
            <a:endParaRPr lang="en-IN" dirty="0"/>
          </a:p>
        </p:txBody>
      </p:sp>
    </p:spTree>
    <p:extLst>
      <p:ext uri="{BB962C8B-B14F-4D97-AF65-F5344CB8AC3E}">
        <p14:creationId xmlns:p14="http://schemas.microsoft.com/office/powerpoint/2010/main" val="6959446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7A863-9491-2C25-00ED-C4B6E21374BD}"/>
              </a:ext>
            </a:extLst>
          </p:cNvPr>
          <p:cNvSpPr>
            <a:spLocks noGrp="1"/>
          </p:cNvSpPr>
          <p:nvPr>
            <p:ph type="title"/>
          </p:nvPr>
        </p:nvSpPr>
        <p:spPr>
          <a:xfrm>
            <a:off x="919119" y="248817"/>
            <a:ext cx="10353762" cy="817984"/>
          </a:xfrm>
        </p:spPr>
        <p:txBody>
          <a:bodyPr/>
          <a:lstStyle/>
          <a:p>
            <a:r>
              <a:rPr lang="en-US" b="1" dirty="0"/>
              <a:t>Assumptions:</a:t>
            </a:r>
            <a:endParaRPr lang="en-IN" b="1" dirty="0"/>
          </a:p>
        </p:txBody>
      </p:sp>
      <p:sp>
        <p:nvSpPr>
          <p:cNvPr id="3" name="Content Placeholder 2">
            <a:extLst>
              <a:ext uri="{FF2B5EF4-FFF2-40B4-BE49-F238E27FC236}">
                <a16:creationId xmlns:a16="http://schemas.microsoft.com/office/drawing/2014/main" id="{23C7C29B-7592-6E9E-6C39-DC135A8B51F4}"/>
              </a:ext>
            </a:extLst>
          </p:cNvPr>
          <p:cNvSpPr>
            <a:spLocks noGrp="1"/>
          </p:cNvSpPr>
          <p:nvPr>
            <p:ph idx="1"/>
          </p:nvPr>
        </p:nvSpPr>
        <p:spPr>
          <a:xfrm>
            <a:off x="913795" y="942392"/>
            <a:ext cx="10353762" cy="5430416"/>
          </a:xfrm>
        </p:spPr>
        <p:txBody>
          <a:bodyPr>
            <a:normAutofit fontScale="92500" lnSpcReduction="20000"/>
          </a:bodyPr>
          <a:lstStyle/>
          <a:p>
            <a:pPr>
              <a:buFont typeface="Wingdings" pitchFamily="2" charset="2"/>
              <a:buChar char="Ø"/>
            </a:pPr>
            <a:r>
              <a:rPr lang="en-US" sz="2400" dirty="0"/>
              <a:t>Firstly, from the problem statement which states that it is a Regression type problem for which we will be using Regressor algorithms to build our models and predict the sale price of the house.</a:t>
            </a:r>
          </a:p>
          <a:p>
            <a:pPr>
              <a:buFont typeface="Wingdings" pitchFamily="2" charset="2"/>
              <a:buChar char="Ø"/>
            </a:pPr>
            <a:endParaRPr lang="en-US" sz="2400" dirty="0"/>
          </a:p>
          <a:p>
            <a:pPr>
              <a:buFont typeface="Wingdings" pitchFamily="2" charset="2"/>
              <a:buChar char="Ø"/>
            </a:pPr>
            <a:r>
              <a:rPr lang="en-US" sz="2400" dirty="0"/>
              <a:t>Secondly, based upon the analysis and visualization part we have seen some of the features having linear relation with label. So, I assumed these features helps in model building and to predict the sale price of the house. Also, these features play and important role as if someone planned to buy a house he/she can decide whether to buy house or not based on these features like environment, area, quality of the house etc.</a:t>
            </a:r>
          </a:p>
          <a:p>
            <a:pPr>
              <a:buFont typeface="Wingdings" pitchFamily="2" charset="2"/>
              <a:buChar char="Ø"/>
            </a:pPr>
            <a:endParaRPr lang="en-US" sz="2400" dirty="0"/>
          </a:p>
          <a:p>
            <a:pPr>
              <a:buFont typeface="Wingdings" pitchFamily="2" charset="2"/>
              <a:buChar char="Ø"/>
            </a:pPr>
            <a:r>
              <a:rPr lang="en-US" sz="2400" dirty="0"/>
              <a:t>So, I suggest that people take into consideration the features that were deemed as most important as seen in this study might help them estimate the house price better.</a:t>
            </a:r>
          </a:p>
          <a:p>
            <a:endParaRPr lang="en-IN" dirty="0"/>
          </a:p>
        </p:txBody>
      </p:sp>
    </p:spTree>
    <p:extLst>
      <p:ext uri="{BB962C8B-B14F-4D97-AF65-F5344CB8AC3E}">
        <p14:creationId xmlns:p14="http://schemas.microsoft.com/office/powerpoint/2010/main" val="20601715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B16718-BFD9-6115-680E-83DED55D4BA7}"/>
              </a:ext>
            </a:extLst>
          </p:cNvPr>
          <p:cNvSpPr>
            <a:spLocks noGrp="1"/>
          </p:cNvSpPr>
          <p:nvPr>
            <p:ph type="title"/>
          </p:nvPr>
        </p:nvSpPr>
        <p:spPr>
          <a:xfrm>
            <a:off x="848481" y="217714"/>
            <a:ext cx="10353762" cy="1004596"/>
          </a:xfrm>
        </p:spPr>
        <p:txBody>
          <a:bodyPr/>
          <a:lstStyle/>
          <a:p>
            <a:r>
              <a:rPr lang="en-US" dirty="0"/>
              <a:t>Model Building:</a:t>
            </a:r>
            <a:endParaRPr lang="en-IN" dirty="0"/>
          </a:p>
        </p:txBody>
      </p:sp>
      <p:sp>
        <p:nvSpPr>
          <p:cNvPr id="3" name="Content Placeholder 2">
            <a:extLst>
              <a:ext uri="{FF2B5EF4-FFF2-40B4-BE49-F238E27FC236}">
                <a16:creationId xmlns:a16="http://schemas.microsoft.com/office/drawing/2014/main" id="{D25BDF10-3A3F-9817-79E7-170B90B66025}"/>
              </a:ext>
            </a:extLst>
          </p:cNvPr>
          <p:cNvSpPr>
            <a:spLocks noGrp="1"/>
          </p:cNvSpPr>
          <p:nvPr>
            <p:ph idx="1"/>
          </p:nvPr>
        </p:nvSpPr>
        <p:spPr>
          <a:xfrm>
            <a:off x="848481" y="1292678"/>
            <a:ext cx="10833446" cy="5347608"/>
          </a:xfrm>
        </p:spPr>
        <p:txBody>
          <a:bodyPr>
            <a:normAutofit fontScale="70000" lnSpcReduction="20000"/>
          </a:bodyPr>
          <a:lstStyle/>
          <a:p>
            <a:pPr>
              <a:buFont typeface="Wingdings" pitchFamily="2" charset="2"/>
              <a:buChar char="Ø"/>
            </a:pPr>
            <a:r>
              <a:rPr lang="en-US" sz="2400" dirty="0"/>
              <a:t>In this problem </a:t>
            </a:r>
            <a:r>
              <a:rPr lang="en-US" sz="2400" dirty="0" err="1"/>
              <a:t>SalePrice</a:t>
            </a:r>
            <a:r>
              <a:rPr lang="en-US" sz="2400" dirty="0"/>
              <a:t> is our target variable which is continuous in nature, from this I can conclude that it is a regression type problem hence I have used following regression algorithms to predict the sale price of the house.</a:t>
            </a:r>
          </a:p>
          <a:p>
            <a:pPr>
              <a:buFont typeface="Wingdings" pitchFamily="2" charset="2"/>
              <a:buChar char="Ø"/>
            </a:pPr>
            <a:r>
              <a:rPr lang="en-US" sz="2400" dirty="0"/>
              <a:t>After the pre-processing and data cleaning I left with 66 columns including target and I used them features for prediction</a:t>
            </a:r>
          </a:p>
          <a:p>
            <a:pPr>
              <a:buNone/>
            </a:pPr>
            <a:r>
              <a:rPr lang="en-US" sz="2400" dirty="0"/>
              <a:t>              *  Linear Regression</a:t>
            </a:r>
          </a:p>
          <a:p>
            <a:pPr>
              <a:buNone/>
            </a:pPr>
            <a:r>
              <a:rPr lang="en-US" sz="2400" dirty="0"/>
              <a:t>              *  Lasso Regressor</a:t>
            </a:r>
          </a:p>
          <a:p>
            <a:pPr>
              <a:buNone/>
            </a:pPr>
            <a:r>
              <a:rPr lang="en-US" sz="2400" dirty="0"/>
              <a:t>              *  Ridge Regressor</a:t>
            </a:r>
          </a:p>
          <a:p>
            <a:pPr>
              <a:buNone/>
            </a:pPr>
            <a:r>
              <a:rPr lang="en-US" sz="2400" dirty="0"/>
              <a:t>              *  Random Forest Regressor</a:t>
            </a:r>
          </a:p>
          <a:p>
            <a:pPr>
              <a:buNone/>
            </a:pPr>
            <a:r>
              <a:rPr lang="en-US" sz="2400" dirty="0"/>
              <a:t>              *  Extra Trees Regressor</a:t>
            </a:r>
          </a:p>
          <a:p>
            <a:pPr>
              <a:buNone/>
            </a:pPr>
            <a:r>
              <a:rPr lang="en-US" sz="2400" dirty="0"/>
              <a:t>              *  Gradient Boosting Regressor</a:t>
            </a:r>
          </a:p>
          <a:p>
            <a:pPr>
              <a:buNone/>
            </a:pPr>
            <a:r>
              <a:rPr lang="en-US" sz="2400" dirty="0"/>
              <a:t>              *   Bagging Regressor</a:t>
            </a:r>
          </a:p>
          <a:p>
            <a:pPr>
              <a:buNone/>
            </a:pPr>
            <a:endParaRPr lang="en-US" sz="2400" dirty="0"/>
          </a:p>
          <a:p>
            <a:pPr>
              <a:buFont typeface="Wingdings" pitchFamily="2" charset="2"/>
              <a:buChar char="Ø"/>
            </a:pPr>
            <a:r>
              <a:rPr lang="en-US" sz="2400" dirty="0"/>
              <a:t> I have got the best random state and maximum R2 score and then created train test split to build the above models.</a:t>
            </a:r>
          </a:p>
          <a:p>
            <a:endParaRPr lang="en-IN" dirty="0"/>
          </a:p>
        </p:txBody>
      </p:sp>
    </p:spTree>
    <p:extLst>
      <p:ext uri="{BB962C8B-B14F-4D97-AF65-F5344CB8AC3E}">
        <p14:creationId xmlns:p14="http://schemas.microsoft.com/office/powerpoint/2010/main" val="21952520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443457-F855-6A6A-4F12-E2A78962F96E}"/>
              </a:ext>
            </a:extLst>
          </p:cNvPr>
          <p:cNvSpPr>
            <a:spLocks noGrp="1"/>
          </p:cNvSpPr>
          <p:nvPr>
            <p:ph type="title"/>
          </p:nvPr>
        </p:nvSpPr>
        <p:spPr>
          <a:xfrm>
            <a:off x="913795" y="469640"/>
            <a:ext cx="10353762" cy="752669"/>
          </a:xfrm>
        </p:spPr>
        <p:txBody>
          <a:bodyPr>
            <a:normAutofit fontScale="90000"/>
          </a:bodyPr>
          <a:lstStyle/>
          <a:p>
            <a:r>
              <a:rPr lang="en-IN" sz="1800" b="1" dirty="0">
                <a:solidFill>
                  <a:srgbClr val="353740"/>
                </a:solidFill>
                <a:effectLst/>
                <a:latin typeface="Calibri" panose="020F0502020204030204" pitchFamily="34" charset="0"/>
                <a:ea typeface="Calibri" panose="020F0502020204030204" pitchFamily="34" charset="0"/>
                <a:cs typeface="Calibri" panose="020F0502020204030204" pitchFamily="34" charset="0"/>
              </a:rPr>
              <a:t>Linear regression</a:t>
            </a:r>
            <a:br>
              <a:rPr lang="en-IN" sz="1800" dirty="0">
                <a:effectLst/>
                <a:latin typeface="Calibri" panose="020F0502020204030204" pitchFamily="34" charset="0"/>
                <a:ea typeface="Calibri" panose="020F0502020204030204" pitchFamily="34" charset="0"/>
                <a:cs typeface="Cordia New" panose="020B0304020202020204" pitchFamily="34" charset="-34"/>
              </a:rPr>
            </a:br>
            <a:r>
              <a:rPr lang="en-IN" b="1" dirty="0"/>
              <a:t>Linear regression</a:t>
            </a:r>
            <a:br>
              <a:rPr lang="en-IN" dirty="0"/>
            </a:br>
            <a:br>
              <a:rPr lang="en-IN" sz="1800" dirty="0">
                <a:effectLst/>
                <a:latin typeface="Calibri" panose="020F0502020204030204" pitchFamily="34" charset="0"/>
                <a:ea typeface="Calibri" panose="020F0502020204030204" pitchFamily="34" charset="0"/>
                <a:cs typeface="Cordia New" panose="020B0304020202020204" pitchFamily="34" charset="-34"/>
              </a:rPr>
            </a:br>
            <a:endParaRPr lang="en-IN" dirty="0"/>
          </a:p>
        </p:txBody>
      </p:sp>
      <p:pic>
        <p:nvPicPr>
          <p:cNvPr id="4" name="Content Placeholder 3">
            <a:extLst>
              <a:ext uri="{FF2B5EF4-FFF2-40B4-BE49-F238E27FC236}">
                <a16:creationId xmlns:a16="http://schemas.microsoft.com/office/drawing/2014/main" id="{D629F90D-5CF2-20AA-DEA8-AB7DDF94B03A}"/>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979713" y="1343608"/>
            <a:ext cx="9489233" cy="4447592"/>
          </a:xfrm>
          <a:prstGeom prst="rect">
            <a:avLst/>
          </a:prstGeom>
          <a:noFill/>
          <a:ln>
            <a:noFill/>
          </a:ln>
        </p:spPr>
      </p:pic>
    </p:spTree>
    <p:extLst>
      <p:ext uri="{BB962C8B-B14F-4D97-AF65-F5344CB8AC3E}">
        <p14:creationId xmlns:p14="http://schemas.microsoft.com/office/powerpoint/2010/main" val="35982825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341D9DC8-6749-8E54-3A4A-CE693534F236}"/>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67543" y="609600"/>
            <a:ext cx="9710661" cy="4634204"/>
          </a:xfrm>
          <a:prstGeom prst="rect">
            <a:avLst/>
          </a:prstGeom>
          <a:noFill/>
          <a:ln>
            <a:noFill/>
          </a:ln>
        </p:spPr>
      </p:pic>
    </p:spTree>
    <p:extLst>
      <p:ext uri="{BB962C8B-B14F-4D97-AF65-F5344CB8AC3E}">
        <p14:creationId xmlns:p14="http://schemas.microsoft.com/office/powerpoint/2010/main" val="11204640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6D1B8E-8FD0-4967-5D8F-D7F991614454}"/>
              </a:ext>
            </a:extLst>
          </p:cNvPr>
          <p:cNvSpPr>
            <a:spLocks noGrp="1"/>
          </p:cNvSpPr>
          <p:nvPr>
            <p:ph idx="1"/>
          </p:nvPr>
        </p:nvSpPr>
        <p:spPr/>
        <p:txBody>
          <a:bodyPr/>
          <a:lstStyle/>
          <a:p>
            <a:r>
              <a:rPr lang="en-IN" dirty="0"/>
              <a:t>Created linear regression model and getting 0.8976 R2 score using this model. From the above plot we can observe the sales price of the house. The best fit line shows there is strong linear relation between test data of trained model and predicted values.</a:t>
            </a:r>
          </a:p>
          <a:p>
            <a:endParaRPr lang="en-IN" dirty="0"/>
          </a:p>
        </p:txBody>
      </p:sp>
    </p:spTree>
    <p:extLst>
      <p:ext uri="{BB962C8B-B14F-4D97-AF65-F5344CB8AC3E}">
        <p14:creationId xmlns:p14="http://schemas.microsoft.com/office/powerpoint/2010/main" val="190289391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8E031-195D-9F88-8FD3-AA233270448D}"/>
              </a:ext>
            </a:extLst>
          </p:cNvPr>
          <p:cNvSpPr>
            <a:spLocks noGrp="1"/>
          </p:cNvSpPr>
          <p:nvPr>
            <p:ph type="title"/>
          </p:nvPr>
        </p:nvSpPr>
        <p:spPr/>
        <p:txBody>
          <a:bodyPr>
            <a:noAutofit/>
          </a:bodyPr>
          <a:lstStyle/>
          <a:p>
            <a:r>
              <a:rPr lang="en-IN" sz="3200" dirty="0"/>
              <a:t>REGULARIZATION</a:t>
            </a:r>
            <a:br>
              <a:rPr lang="en-IN" sz="3200" dirty="0"/>
            </a:br>
            <a:br>
              <a:rPr lang="en-IN" sz="3200" dirty="0"/>
            </a:br>
            <a:r>
              <a:rPr lang="en-IN" sz="3200" dirty="0"/>
              <a:t>Lasso Regressor</a:t>
            </a:r>
            <a:br>
              <a:rPr lang="en-IN" sz="3200" dirty="0"/>
            </a:br>
            <a:br>
              <a:rPr lang="en-IN" sz="3200" dirty="0"/>
            </a:br>
            <a:endParaRPr lang="en-IN" sz="3200" dirty="0"/>
          </a:p>
        </p:txBody>
      </p:sp>
      <p:pic>
        <p:nvPicPr>
          <p:cNvPr id="4" name="Content Placeholder 3">
            <a:extLst>
              <a:ext uri="{FF2B5EF4-FFF2-40B4-BE49-F238E27FC236}">
                <a16:creationId xmlns:a16="http://schemas.microsoft.com/office/drawing/2014/main" id="{134B5759-67A6-C1C3-9182-01AE8D8FE32E}"/>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632857" y="2076450"/>
            <a:ext cx="8014996" cy="3714750"/>
          </a:xfrm>
          <a:prstGeom prst="rect">
            <a:avLst/>
          </a:prstGeom>
          <a:noFill/>
          <a:ln>
            <a:noFill/>
          </a:ln>
        </p:spPr>
      </p:pic>
    </p:spTree>
    <p:extLst>
      <p:ext uri="{BB962C8B-B14F-4D97-AF65-F5344CB8AC3E}">
        <p14:creationId xmlns:p14="http://schemas.microsoft.com/office/powerpoint/2010/main" val="27994598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12BE9A3-264E-307C-0FE9-F2C443D8CD76}"/>
              </a:ext>
            </a:extLst>
          </p:cNvPr>
          <p:cNvSpPr>
            <a:spLocks noGrp="1"/>
          </p:cNvSpPr>
          <p:nvPr>
            <p:ph idx="1"/>
          </p:nvPr>
        </p:nvSpPr>
        <p:spPr>
          <a:xfrm>
            <a:off x="727183" y="704850"/>
            <a:ext cx="10353762" cy="3714749"/>
          </a:xfrm>
        </p:spPr>
        <p:txBody>
          <a:bodyPr/>
          <a:lstStyle/>
          <a:p>
            <a:pPr>
              <a:buFont typeface="Wingdings" pitchFamily="2" charset="2"/>
              <a:buChar char="q"/>
            </a:pPr>
            <a:r>
              <a:rPr lang="en-US" sz="2000" dirty="0"/>
              <a:t>Visualizations</a:t>
            </a:r>
          </a:p>
          <a:p>
            <a:pPr>
              <a:buFont typeface="Wingdings" pitchFamily="2" charset="2"/>
              <a:buChar char="q"/>
            </a:pPr>
            <a:r>
              <a:rPr lang="en-US" sz="2000" dirty="0"/>
              <a:t> Data Analysis Steps Done</a:t>
            </a:r>
          </a:p>
          <a:p>
            <a:pPr>
              <a:buFont typeface="Wingdings" pitchFamily="2" charset="2"/>
              <a:buChar char="q"/>
            </a:pPr>
            <a:r>
              <a:rPr lang="en-US" sz="2000" dirty="0"/>
              <a:t> Assumptions</a:t>
            </a:r>
          </a:p>
          <a:p>
            <a:pPr>
              <a:buFont typeface="Wingdings" pitchFamily="2" charset="2"/>
              <a:buChar char="q"/>
            </a:pPr>
            <a:r>
              <a:rPr lang="en-US" sz="2000" dirty="0"/>
              <a:t> Model Building </a:t>
            </a:r>
          </a:p>
          <a:p>
            <a:pPr>
              <a:buFont typeface="Wingdings" pitchFamily="2" charset="2"/>
              <a:buChar char="q"/>
            </a:pPr>
            <a:r>
              <a:rPr lang="en-US" sz="2000" dirty="0"/>
              <a:t>Saving the model and prediction results</a:t>
            </a:r>
          </a:p>
          <a:p>
            <a:pPr>
              <a:buFont typeface="Wingdings" pitchFamily="2" charset="2"/>
              <a:buChar char="q"/>
            </a:pPr>
            <a:r>
              <a:rPr lang="en-US" sz="2000" dirty="0"/>
              <a:t> Conclusion</a:t>
            </a:r>
          </a:p>
          <a:p>
            <a:endParaRPr lang="en-IN" dirty="0"/>
          </a:p>
        </p:txBody>
      </p:sp>
    </p:spTree>
    <p:extLst>
      <p:ext uri="{BB962C8B-B14F-4D97-AF65-F5344CB8AC3E}">
        <p14:creationId xmlns:p14="http://schemas.microsoft.com/office/powerpoint/2010/main" val="6997599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5979DDE-2AD7-53DA-298D-9C17B7ED3315}"/>
              </a:ext>
            </a:extLst>
          </p:cNvPr>
          <p:cNvSpPr>
            <a:spLocks noGrp="1"/>
          </p:cNvSpPr>
          <p:nvPr>
            <p:ph idx="1"/>
          </p:nvPr>
        </p:nvSpPr>
        <p:spPr>
          <a:xfrm>
            <a:off x="661868" y="4963886"/>
            <a:ext cx="10353762" cy="1611085"/>
          </a:xfrm>
        </p:spPr>
        <p:txBody>
          <a:bodyPr>
            <a:normAutofit/>
          </a:bodyPr>
          <a:lstStyle/>
          <a:p>
            <a:r>
              <a:rPr lang="en-IN" sz="2000" dirty="0"/>
              <a:t>Created Lasso regressor model and getting 0.90 R2 score using this model. From the above plot we can observe the sales price of the house. The best fit line shows there is strong linear relation between test data of trained model and predicted values.</a:t>
            </a:r>
          </a:p>
          <a:p>
            <a:endParaRPr lang="en-IN" sz="2000" dirty="0"/>
          </a:p>
        </p:txBody>
      </p:sp>
      <p:pic>
        <p:nvPicPr>
          <p:cNvPr id="4" name="Picture 3">
            <a:extLst>
              <a:ext uri="{FF2B5EF4-FFF2-40B4-BE49-F238E27FC236}">
                <a16:creationId xmlns:a16="http://schemas.microsoft.com/office/drawing/2014/main" id="{5BADFC79-CC2B-F106-F59A-2A0F226F35E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22970" y="583319"/>
            <a:ext cx="5730240" cy="3825240"/>
          </a:xfrm>
          <a:prstGeom prst="rect">
            <a:avLst/>
          </a:prstGeom>
          <a:noFill/>
          <a:ln>
            <a:noFill/>
          </a:ln>
        </p:spPr>
      </p:pic>
    </p:spTree>
    <p:extLst>
      <p:ext uri="{BB962C8B-B14F-4D97-AF65-F5344CB8AC3E}">
        <p14:creationId xmlns:p14="http://schemas.microsoft.com/office/powerpoint/2010/main" val="407363954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0B116-A497-8CA9-5075-342BEAAF1B1B}"/>
              </a:ext>
            </a:extLst>
          </p:cNvPr>
          <p:cNvSpPr>
            <a:spLocks noGrp="1"/>
          </p:cNvSpPr>
          <p:nvPr>
            <p:ph type="title"/>
          </p:nvPr>
        </p:nvSpPr>
        <p:spPr>
          <a:xfrm>
            <a:off x="913795" y="609600"/>
            <a:ext cx="10353762" cy="1088571"/>
          </a:xfrm>
        </p:spPr>
        <p:txBody>
          <a:bodyPr>
            <a:normAutofit fontScale="90000"/>
          </a:bodyPr>
          <a:lstStyle/>
          <a:p>
            <a:r>
              <a:rPr lang="en-IN" dirty="0"/>
              <a:t>Ridge Regressor</a:t>
            </a:r>
            <a:br>
              <a:rPr lang="en-IN" dirty="0"/>
            </a:br>
            <a:endParaRPr lang="en-IN" dirty="0"/>
          </a:p>
        </p:txBody>
      </p:sp>
      <p:pic>
        <p:nvPicPr>
          <p:cNvPr id="4" name="Content Placeholder 3">
            <a:extLst>
              <a:ext uri="{FF2B5EF4-FFF2-40B4-BE49-F238E27FC236}">
                <a16:creationId xmlns:a16="http://schemas.microsoft.com/office/drawing/2014/main" id="{AFDFD388-7817-B7A1-F66F-1D3875BD5BC5}"/>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86203" y="1623527"/>
            <a:ext cx="8976049" cy="4167673"/>
          </a:xfrm>
          <a:prstGeom prst="rect">
            <a:avLst/>
          </a:prstGeom>
          <a:noFill/>
          <a:ln>
            <a:noFill/>
          </a:ln>
        </p:spPr>
      </p:pic>
    </p:spTree>
    <p:extLst>
      <p:ext uri="{BB962C8B-B14F-4D97-AF65-F5344CB8AC3E}">
        <p14:creationId xmlns:p14="http://schemas.microsoft.com/office/powerpoint/2010/main" val="38308360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E503DAC-C605-DA38-A13F-BEBF47ADC0BC}"/>
              </a:ext>
            </a:extLst>
          </p:cNvPr>
          <p:cNvSpPr>
            <a:spLocks noGrp="1"/>
          </p:cNvSpPr>
          <p:nvPr>
            <p:ph idx="1"/>
          </p:nvPr>
        </p:nvSpPr>
        <p:spPr>
          <a:xfrm>
            <a:off x="913795" y="4533899"/>
            <a:ext cx="10353762" cy="1257300"/>
          </a:xfrm>
        </p:spPr>
        <p:txBody>
          <a:bodyPr>
            <a:normAutofit fontScale="85000" lnSpcReduction="10000"/>
          </a:bodyPr>
          <a:lstStyle/>
          <a:p>
            <a:r>
              <a:rPr lang="en-IN" dirty="0"/>
              <a:t>Created Ridge regressor model and getting 0.9059 R2 score using this model. From the above plot we can observe the sales price of the house. The best fit line shows there is strong linear relation between test data of trained model and predicted values.</a:t>
            </a:r>
          </a:p>
          <a:p>
            <a:endParaRPr lang="en-IN" dirty="0"/>
          </a:p>
        </p:txBody>
      </p:sp>
      <p:pic>
        <p:nvPicPr>
          <p:cNvPr id="4" name="Picture 3">
            <a:extLst>
              <a:ext uri="{FF2B5EF4-FFF2-40B4-BE49-F238E27FC236}">
                <a16:creationId xmlns:a16="http://schemas.microsoft.com/office/drawing/2014/main" id="{16AC7C2D-66AB-25A6-D674-FF094414BF0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88638" y="340567"/>
            <a:ext cx="6839338" cy="3657600"/>
          </a:xfrm>
          <a:prstGeom prst="rect">
            <a:avLst/>
          </a:prstGeom>
          <a:noFill/>
          <a:ln>
            <a:noFill/>
          </a:ln>
        </p:spPr>
      </p:pic>
    </p:spTree>
    <p:extLst>
      <p:ext uri="{BB962C8B-B14F-4D97-AF65-F5344CB8AC3E}">
        <p14:creationId xmlns:p14="http://schemas.microsoft.com/office/powerpoint/2010/main" val="35670792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1683-54A2-1BBA-C890-841203A5002B}"/>
              </a:ext>
            </a:extLst>
          </p:cNvPr>
          <p:cNvSpPr>
            <a:spLocks noGrp="1"/>
          </p:cNvSpPr>
          <p:nvPr>
            <p:ph type="title"/>
          </p:nvPr>
        </p:nvSpPr>
        <p:spPr/>
        <p:txBody>
          <a:bodyPr>
            <a:noAutofit/>
          </a:bodyPr>
          <a:lstStyle/>
          <a:p>
            <a:pPr>
              <a:spcBef>
                <a:spcPts val="645"/>
              </a:spcBef>
            </a:pPr>
            <a:r>
              <a:rPr lang="en-IN" sz="3200" b="1" dirty="0"/>
              <a:t>ENSEMBLE TECHNIQUES</a:t>
            </a:r>
            <a:br>
              <a:rPr lang="en-IN" sz="3200" b="1" dirty="0"/>
            </a:br>
            <a:r>
              <a:rPr lang="en-IN" sz="3200" b="1" dirty="0"/>
              <a:t> </a:t>
            </a:r>
            <a:br>
              <a:rPr lang="en-IN" sz="3200" b="1" dirty="0"/>
            </a:br>
            <a:r>
              <a:rPr lang="en-IN" sz="3200" b="1" dirty="0"/>
              <a:t>Random Forest Regressor</a:t>
            </a:r>
            <a:br>
              <a:rPr lang="en-IN" sz="3200" b="1" dirty="0"/>
            </a:br>
            <a:endParaRPr lang="en-IN" sz="3200" b="1" dirty="0"/>
          </a:p>
        </p:txBody>
      </p:sp>
      <p:pic>
        <p:nvPicPr>
          <p:cNvPr id="4" name="Content Placeholder 3">
            <a:extLst>
              <a:ext uri="{FF2B5EF4-FFF2-40B4-BE49-F238E27FC236}">
                <a16:creationId xmlns:a16="http://schemas.microsoft.com/office/drawing/2014/main" id="{54D7ED4C-C003-CB6F-03D7-1A293A0CDE9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76874" y="2076450"/>
            <a:ext cx="8966718" cy="3714750"/>
          </a:xfrm>
          <a:prstGeom prst="rect">
            <a:avLst/>
          </a:prstGeom>
          <a:noFill/>
          <a:ln>
            <a:noFill/>
          </a:ln>
        </p:spPr>
      </p:pic>
    </p:spTree>
    <p:extLst>
      <p:ext uri="{BB962C8B-B14F-4D97-AF65-F5344CB8AC3E}">
        <p14:creationId xmlns:p14="http://schemas.microsoft.com/office/powerpoint/2010/main" val="41398380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1EB26CE-50FE-0A29-8539-56D23653A292}"/>
              </a:ext>
            </a:extLst>
          </p:cNvPr>
          <p:cNvSpPr>
            <a:spLocks noGrp="1"/>
          </p:cNvSpPr>
          <p:nvPr>
            <p:ph idx="1"/>
          </p:nvPr>
        </p:nvSpPr>
        <p:spPr>
          <a:xfrm>
            <a:off x="913795" y="4805265"/>
            <a:ext cx="10353762" cy="1399592"/>
          </a:xfrm>
        </p:spPr>
        <p:txBody>
          <a:bodyPr>
            <a:normAutofit fontScale="92500" lnSpcReduction="10000"/>
          </a:bodyPr>
          <a:lstStyle/>
          <a:p>
            <a:r>
              <a:rPr lang="en-IN" dirty="0"/>
              <a:t>Created Random Forest Regressor model and getting 0.9013 score using this model. From the above plot we can observe the sales price of the house. The best fit line shows there is strong linear relation between test data of trained model and predicted values.</a:t>
            </a:r>
          </a:p>
        </p:txBody>
      </p:sp>
      <p:pic>
        <p:nvPicPr>
          <p:cNvPr id="4" name="Picture 3">
            <a:extLst>
              <a:ext uri="{FF2B5EF4-FFF2-40B4-BE49-F238E27FC236}">
                <a16:creationId xmlns:a16="http://schemas.microsoft.com/office/drawing/2014/main" id="{2A377FE7-BD01-5E24-8FBA-56D22D9C176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062065" y="253792"/>
            <a:ext cx="6941976" cy="4297680"/>
          </a:xfrm>
          <a:prstGeom prst="rect">
            <a:avLst/>
          </a:prstGeom>
          <a:noFill/>
          <a:ln>
            <a:noFill/>
          </a:ln>
        </p:spPr>
      </p:pic>
    </p:spTree>
    <p:extLst>
      <p:ext uri="{BB962C8B-B14F-4D97-AF65-F5344CB8AC3E}">
        <p14:creationId xmlns:p14="http://schemas.microsoft.com/office/powerpoint/2010/main" val="272944268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38AE92-89EE-D29E-D7FA-28D0D0AB2786}"/>
              </a:ext>
            </a:extLst>
          </p:cNvPr>
          <p:cNvSpPr>
            <a:spLocks noGrp="1"/>
          </p:cNvSpPr>
          <p:nvPr>
            <p:ph type="title"/>
          </p:nvPr>
        </p:nvSpPr>
        <p:spPr>
          <a:xfrm>
            <a:off x="913795" y="438151"/>
            <a:ext cx="10353762" cy="1257300"/>
          </a:xfrm>
        </p:spPr>
        <p:txBody>
          <a:bodyPr>
            <a:normAutofit fontScale="90000"/>
          </a:bodyPr>
          <a:lstStyle/>
          <a:p>
            <a:r>
              <a:rPr lang="en-IN" dirty="0"/>
              <a:t>Extra Trees Regressor</a:t>
            </a:r>
            <a:br>
              <a:rPr lang="en-IN" dirty="0"/>
            </a:br>
            <a:endParaRPr lang="en-IN" dirty="0"/>
          </a:p>
        </p:txBody>
      </p:sp>
      <p:pic>
        <p:nvPicPr>
          <p:cNvPr id="4" name="Content Placeholder 3">
            <a:extLst>
              <a:ext uri="{FF2B5EF4-FFF2-40B4-BE49-F238E27FC236}">
                <a16:creationId xmlns:a16="http://schemas.microsoft.com/office/drawing/2014/main" id="{B8891DA6-CDF8-FC66-300D-CE449A860669}"/>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155371" y="1464906"/>
            <a:ext cx="7856376" cy="4326294"/>
          </a:xfrm>
          <a:prstGeom prst="rect">
            <a:avLst/>
          </a:prstGeom>
          <a:noFill/>
          <a:ln>
            <a:noFill/>
          </a:ln>
        </p:spPr>
      </p:pic>
    </p:spTree>
    <p:extLst>
      <p:ext uri="{BB962C8B-B14F-4D97-AF65-F5344CB8AC3E}">
        <p14:creationId xmlns:p14="http://schemas.microsoft.com/office/powerpoint/2010/main" val="294871926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BFB52A4-DC00-B934-C17D-3A9A8E93C63F}"/>
              </a:ext>
            </a:extLst>
          </p:cNvPr>
          <p:cNvSpPr>
            <a:spLocks noGrp="1"/>
          </p:cNvSpPr>
          <p:nvPr>
            <p:ph idx="1"/>
          </p:nvPr>
        </p:nvSpPr>
        <p:spPr>
          <a:xfrm>
            <a:off x="919119" y="4077478"/>
            <a:ext cx="10353762" cy="2245566"/>
          </a:xfrm>
        </p:spPr>
        <p:txBody>
          <a:bodyPr/>
          <a:lstStyle/>
          <a:p>
            <a:r>
              <a:rPr lang="en-IN" dirty="0"/>
              <a:t>Created Extra Trees Regressor model and getting 0.8878 score using this model. From the above plot we can observe the sales price of the house. The best fit line shows there is strong linear relation between test data of trained model and predicted values.</a:t>
            </a:r>
          </a:p>
          <a:p>
            <a:endParaRPr lang="en-IN" dirty="0"/>
          </a:p>
        </p:txBody>
      </p:sp>
      <p:pic>
        <p:nvPicPr>
          <p:cNvPr id="4" name="Picture 3">
            <a:extLst>
              <a:ext uri="{FF2B5EF4-FFF2-40B4-BE49-F238E27FC236}">
                <a16:creationId xmlns:a16="http://schemas.microsoft.com/office/drawing/2014/main" id="{9D4C0E2F-B322-CADE-17CC-E139D518B31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659225" y="0"/>
            <a:ext cx="7632440" cy="3802380"/>
          </a:xfrm>
          <a:prstGeom prst="rect">
            <a:avLst/>
          </a:prstGeom>
          <a:noFill/>
          <a:ln>
            <a:noFill/>
          </a:ln>
        </p:spPr>
      </p:pic>
    </p:spTree>
    <p:extLst>
      <p:ext uri="{BB962C8B-B14F-4D97-AF65-F5344CB8AC3E}">
        <p14:creationId xmlns:p14="http://schemas.microsoft.com/office/powerpoint/2010/main" val="16134322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239C6A-D12E-F3E9-D51F-C05EC3AE217A}"/>
              </a:ext>
            </a:extLst>
          </p:cNvPr>
          <p:cNvSpPr>
            <a:spLocks noGrp="1"/>
          </p:cNvSpPr>
          <p:nvPr>
            <p:ph type="title"/>
          </p:nvPr>
        </p:nvSpPr>
        <p:spPr/>
        <p:txBody>
          <a:bodyPr>
            <a:normAutofit fontScale="90000"/>
          </a:bodyPr>
          <a:lstStyle/>
          <a:p>
            <a:r>
              <a:rPr lang="en-IN" dirty="0"/>
              <a:t>Gradient Boosting Regressor</a:t>
            </a:r>
            <a:br>
              <a:rPr lang="en-IN" dirty="0"/>
            </a:br>
            <a:endParaRPr lang="en-IN" dirty="0"/>
          </a:p>
        </p:txBody>
      </p:sp>
      <p:pic>
        <p:nvPicPr>
          <p:cNvPr id="4" name="Content Placeholder 3">
            <a:extLst>
              <a:ext uri="{FF2B5EF4-FFF2-40B4-BE49-F238E27FC236}">
                <a16:creationId xmlns:a16="http://schemas.microsoft.com/office/drawing/2014/main" id="{F072BD1B-E04B-B624-3A7E-7B3B897CB6B7}"/>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548882" y="1772816"/>
            <a:ext cx="9134669" cy="4018384"/>
          </a:xfrm>
          <a:prstGeom prst="rect">
            <a:avLst/>
          </a:prstGeom>
          <a:noFill/>
          <a:ln>
            <a:noFill/>
          </a:ln>
        </p:spPr>
      </p:pic>
    </p:spTree>
    <p:extLst>
      <p:ext uri="{BB962C8B-B14F-4D97-AF65-F5344CB8AC3E}">
        <p14:creationId xmlns:p14="http://schemas.microsoft.com/office/powerpoint/2010/main" val="89736031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086A174-192C-2B12-2B79-2C7667031F57}"/>
              </a:ext>
            </a:extLst>
          </p:cNvPr>
          <p:cNvSpPr>
            <a:spLocks noGrp="1"/>
          </p:cNvSpPr>
          <p:nvPr>
            <p:ph idx="1"/>
          </p:nvPr>
        </p:nvSpPr>
        <p:spPr>
          <a:xfrm>
            <a:off x="913795" y="4935894"/>
            <a:ext cx="10353762" cy="1357604"/>
          </a:xfrm>
        </p:spPr>
        <p:txBody>
          <a:bodyPr>
            <a:normAutofit lnSpcReduction="10000"/>
          </a:bodyPr>
          <a:lstStyle/>
          <a:p>
            <a:r>
              <a:rPr lang="en-IN" sz="2000" dirty="0"/>
              <a:t>Created gradient boosting Regressor model and getting 0.9177 score using this model. From the above plot we can observe the sales price of the house. The best fit line shows there is strong linear relation between test data of trained model and predicted values</a:t>
            </a:r>
          </a:p>
        </p:txBody>
      </p:sp>
      <p:pic>
        <p:nvPicPr>
          <p:cNvPr id="4" name="Picture 3">
            <a:extLst>
              <a:ext uri="{FF2B5EF4-FFF2-40B4-BE49-F238E27FC236}">
                <a16:creationId xmlns:a16="http://schemas.microsoft.com/office/drawing/2014/main" id="{75F3887A-8ED0-0A29-C3AD-62901F9374E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86573" y="564502"/>
            <a:ext cx="5715000" cy="3657600"/>
          </a:xfrm>
          <a:prstGeom prst="rect">
            <a:avLst/>
          </a:prstGeom>
          <a:noFill/>
          <a:ln>
            <a:noFill/>
          </a:ln>
        </p:spPr>
      </p:pic>
    </p:spTree>
    <p:extLst>
      <p:ext uri="{BB962C8B-B14F-4D97-AF65-F5344CB8AC3E}">
        <p14:creationId xmlns:p14="http://schemas.microsoft.com/office/powerpoint/2010/main" val="221501491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778CA6-542B-9FEE-F40D-F50F15BFAE01}"/>
              </a:ext>
            </a:extLst>
          </p:cNvPr>
          <p:cNvSpPr>
            <a:spLocks noGrp="1"/>
          </p:cNvSpPr>
          <p:nvPr>
            <p:ph type="title"/>
          </p:nvPr>
        </p:nvSpPr>
        <p:spPr/>
        <p:txBody>
          <a:bodyPr>
            <a:normAutofit fontScale="90000"/>
          </a:bodyPr>
          <a:lstStyle/>
          <a:p>
            <a:r>
              <a:rPr lang="en-IN" dirty="0"/>
              <a:t>Bagging Regressor </a:t>
            </a:r>
            <a:br>
              <a:rPr lang="en-IN" dirty="0"/>
            </a:br>
            <a:endParaRPr lang="en-IN" dirty="0"/>
          </a:p>
        </p:txBody>
      </p:sp>
      <p:pic>
        <p:nvPicPr>
          <p:cNvPr id="4" name="Content Placeholder 3">
            <a:extLst>
              <a:ext uri="{FF2B5EF4-FFF2-40B4-BE49-F238E27FC236}">
                <a16:creationId xmlns:a16="http://schemas.microsoft.com/office/drawing/2014/main" id="{1B218B03-530B-E461-75CB-37728A2A80CC}"/>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127380" y="1645028"/>
            <a:ext cx="7921689" cy="4752662"/>
          </a:xfrm>
          <a:prstGeom prst="rect">
            <a:avLst/>
          </a:prstGeom>
          <a:noFill/>
          <a:ln>
            <a:noFill/>
          </a:ln>
        </p:spPr>
      </p:pic>
    </p:spTree>
    <p:extLst>
      <p:ext uri="{BB962C8B-B14F-4D97-AF65-F5344CB8AC3E}">
        <p14:creationId xmlns:p14="http://schemas.microsoft.com/office/powerpoint/2010/main" val="10290180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9E2D7A-84C7-623A-C494-D1D2B64FFC67}"/>
              </a:ext>
            </a:extLst>
          </p:cNvPr>
          <p:cNvSpPr>
            <a:spLocks noGrp="1"/>
          </p:cNvSpPr>
          <p:nvPr>
            <p:ph type="title"/>
          </p:nvPr>
        </p:nvSpPr>
        <p:spPr>
          <a:xfrm>
            <a:off x="919119" y="367004"/>
            <a:ext cx="10353762" cy="836645"/>
          </a:xfrm>
        </p:spPr>
        <p:txBody>
          <a:bodyPr>
            <a:normAutofit fontScale="90000"/>
          </a:bodyPr>
          <a:lstStyle/>
          <a:p>
            <a:r>
              <a:rPr lang="en-US" sz="3600" b="1" dirty="0"/>
              <a:t>INTRODUCTION</a:t>
            </a:r>
            <a:br>
              <a:rPr lang="en-US" sz="3600" dirty="0"/>
            </a:br>
            <a:endParaRPr lang="en-IN" sz="3600" dirty="0"/>
          </a:p>
        </p:txBody>
      </p:sp>
      <p:sp>
        <p:nvSpPr>
          <p:cNvPr id="3" name="Content Placeholder 2">
            <a:extLst>
              <a:ext uri="{FF2B5EF4-FFF2-40B4-BE49-F238E27FC236}">
                <a16:creationId xmlns:a16="http://schemas.microsoft.com/office/drawing/2014/main" id="{27A212E3-7273-0715-41B2-E00626160809}"/>
              </a:ext>
            </a:extLst>
          </p:cNvPr>
          <p:cNvSpPr>
            <a:spLocks noGrp="1"/>
          </p:cNvSpPr>
          <p:nvPr>
            <p:ph idx="1"/>
          </p:nvPr>
        </p:nvSpPr>
        <p:spPr>
          <a:xfrm>
            <a:off x="913795" y="1203650"/>
            <a:ext cx="10353762" cy="4587550"/>
          </a:xfrm>
        </p:spPr>
        <p:txBody>
          <a:bodyPr/>
          <a:lstStyle/>
          <a:p>
            <a:pPr algn="just"/>
            <a:r>
              <a:rPr lang="en-IN" dirty="0"/>
              <a:t>Housing prices are the amount of money that a buyer pays for a housing unit such as a house, condo, or apartment. Housing prices are influenced by a variety of factors such as location, size, amenities, and quality of construction. In addition, factors such as the local economy, interest rates, and availability of housing can also affect housing prices. Housing prices can also be affected by national and global economic conditions. Housing prices also tend to increase over time, as demand for housing increases and supply remains limited.</a:t>
            </a:r>
          </a:p>
          <a:p>
            <a:endParaRPr lang="en-IN" dirty="0"/>
          </a:p>
        </p:txBody>
      </p:sp>
    </p:spTree>
    <p:extLst>
      <p:ext uri="{BB962C8B-B14F-4D97-AF65-F5344CB8AC3E}">
        <p14:creationId xmlns:p14="http://schemas.microsoft.com/office/powerpoint/2010/main" val="19741305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3876A2-F07B-5BCB-5F18-E91FC744E92B}"/>
              </a:ext>
            </a:extLst>
          </p:cNvPr>
          <p:cNvSpPr>
            <a:spLocks noGrp="1"/>
          </p:cNvSpPr>
          <p:nvPr>
            <p:ph idx="1"/>
          </p:nvPr>
        </p:nvSpPr>
        <p:spPr>
          <a:xfrm>
            <a:off x="913795" y="4758612"/>
            <a:ext cx="10353762" cy="1530221"/>
          </a:xfrm>
        </p:spPr>
        <p:txBody>
          <a:bodyPr>
            <a:normAutofit fontScale="92500" lnSpcReduction="10000"/>
          </a:bodyPr>
          <a:lstStyle/>
          <a:p>
            <a:r>
              <a:rPr lang="en-IN" dirty="0"/>
              <a:t>Created bagging Regressor model and getting 0.8797 score using this model. From the above plot we can observe the sales price of the house. The best fit line shows there is strong linear relation between test data of trained model and predicted values.</a:t>
            </a:r>
          </a:p>
          <a:p>
            <a:endParaRPr lang="en-IN" dirty="0"/>
          </a:p>
        </p:txBody>
      </p:sp>
      <p:pic>
        <p:nvPicPr>
          <p:cNvPr id="4" name="Picture 3">
            <a:extLst>
              <a:ext uri="{FF2B5EF4-FFF2-40B4-BE49-F238E27FC236}">
                <a16:creationId xmlns:a16="http://schemas.microsoft.com/office/drawing/2014/main" id="{74F364D2-ACBA-1BDD-3975-68A62DC0CA5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932300" y="311954"/>
            <a:ext cx="5730240" cy="3901440"/>
          </a:xfrm>
          <a:prstGeom prst="rect">
            <a:avLst/>
          </a:prstGeom>
          <a:noFill/>
          <a:ln>
            <a:noFill/>
          </a:ln>
        </p:spPr>
      </p:pic>
    </p:spTree>
    <p:extLst>
      <p:ext uri="{BB962C8B-B14F-4D97-AF65-F5344CB8AC3E}">
        <p14:creationId xmlns:p14="http://schemas.microsoft.com/office/powerpoint/2010/main" val="3539407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45C70E6-DE99-022B-C336-45C19597350A}"/>
              </a:ext>
            </a:extLst>
          </p:cNvPr>
          <p:cNvSpPr>
            <a:spLocks noGrp="1"/>
          </p:cNvSpPr>
          <p:nvPr>
            <p:ph idx="1"/>
          </p:nvPr>
        </p:nvSpPr>
        <p:spPr>
          <a:xfrm>
            <a:off x="913795" y="251928"/>
            <a:ext cx="10353762" cy="5539272"/>
          </a:xfrm>
        </p:spPr>
        <p:txBody>
          <a:bodyPr>
            <a:normAutofit fontScale="77500" lnSpcReduction="20000"/>
          </a:bodyPr>
          <a:lstStyle/>
          <a:p>
            <a:pPr algn="just"/>
            <a:r>
              <a:rPr lang="en-IN" dirty="0"/>
              <a:t>Difference between R2 score and Cross Validation Score</a:t>
            </a:r>
          </a:p>
          <a:p>
            <a:pPr algn="just"/>
            <a:r>
              <a:rPr lang="en-IN" dirty="0"/>
              <a:t> </a:t>
            </a:r>
          </a:p>
          <a:p>
            <a:pPr algn="just"/>
            <a:r>
              <a:rPr lang="en-IN" dirty="0"/>
              <a:t>Linear Regressor = 1.70%</a:t>
            </a:r>
          </a:p>
          <a:p>
            <a:pPr algn="just">
              <a:spcBef>
                <a:spcPts val="1200"/>
              </a:spcBef>
            </a:pPr>
            <a:r>
              <a:rPr lang="en-IN" dirty="0"/>
              <a:t>Lasso Regressor = 2.24%</a:t>
            </a:r>
          </a:p>
          <a:p>
            <a:pPr algn="just">
              <a:spcBef>
                <a:spcPts val="1200"/>
              </a:spcBef>
            </a:pPr>
            <a:r>
              <a:rPr lang="en-IN" dirty="0"/>
              <a:t>Ridge Regressor = 2.26%</a:t>
            </a:r>
          </a:p>
          <a:p>
            <a:pPr algn="just">
              <a:spcBef>
                <a:spcPts val="1200"/>
              </a:spcBef>
            </a:pPr>
            <a:r>
              <a:rPr lang="en-IN" dirty="0"/>
              <a:t>Random Forest Regressor = 1.82%</a:t>
            </a:r>
          </a:p>
          <a:p>
            <a:pPr algn="just">
              <a:spcBef>
                <a:spcPts val="1200"/>
              </a:spcBef>
            </a:pPr>
            <a:r>
              <a:rPr lang="en-IN" dirty="0"/>
              <a:t>Extra Trees Regressor = 1.45%</a:t>
            </a:r>
          </a:p>
          <a:p>
            <a:pPr algn="just">
              <a:spcBef>
                <a:spcPts val="1200"/>
              </a:spcBef>
            </a:pPr>
            <a:r>
              <a:rPr lang="en-IN" dirty="0"/>
              <a:t>Gradient Boosting Regressor = 1.91%</a:t>
            </a:r>
          </a:p>
          <a:p>
            <a:pPr algn="just">
              <a:spcBef>
                <a:spcPts val="1200"/>
              </a:spcBef>
            </a:pPr>
            <a:r>
              <a:rPr lang="en-IN" dirty="0"/>
              <a:t>Bagging regressor=2.64%</a:t>
            </a:r>
          </a:p>
          <a:p>
            <a:pPr algn="just">
              <a:spcBef>
                <a:spcPts val="1200"/>
              </a:spcBef>
            </a:pPr>
            <a:r>
              <a:rPr lang="en-IN" dirty="0"/>
              <a:t> </a:t>
            </a:r>
          </a:p>
          <a:p>
            <a:pPr algn="just"/>
            <a:r>
              <a:rPr lang="en-IN" dirty="0"/>
              <a:t>From the difference between R2 score and Cross validation score I can conclude that Linear Regressor as my best fitting model as it is giving less difference compare to other models.</a:t>
            </a:r>
          </a:p>
          <a:p>
            <a:endParaRPr lang="en-IN" dirty="0"/>
          </a:p>
        </p:txBody>
      </p:sp>
    </p:spTree>
    <p:extLst>
      <p:ext uri="{BB962C8B-B14F-4D97-AF65-F5344CB8AC3E}">
        <p14:creationId xmlns:p14="http://schemas.microsoft.com/office/powerpoint/2010/main" val="426805867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DDA4B-B7A7-A90D-DFC4-03A0A99026AD}"/>
              </a:ext>
            </a:extLst>
          </p:cNvPr>
          <p:cNvSpPr>
            <a:spLocks noGrp="1"/>
          </p:cNvSpPr>
          <p:nvPr>
            <p:ph type="title"/>
          </p:nvPr>
        </p:nvSpPr>
        <p:spPr/>
        <p:txBody>
          <a:bodyPr/>
          <a:lstStyle/>
          <a:p>
            <a:r>
              <a:rPr lang="en-US" dirty="0"/>
              <a:t>Saving model and prediction</a:t>
            </a:r>
            <a:endParaRPr lang="en-IN" dirty="0"/>
          </a:p>
        </p:txBody>
      </p:sp>
      <p:pic>
        <p:nvPicPr>
          <p:cNvPr id="5" name="Content Placeholder 4">
            <a:extLst>
              <a:ext uri="{FF2B5EF4-FFF2-40B4-BE49-F238E27FC236}">
                <a16:creationId xmlns:a16="http://schemas.microsoft.com/office/drawing/2014/main" id="{9A6ADDC2-3B4A-CEFE-2A23-53B1982842F4}"/>
              </a:ext>
            </a:extLst>
          </p:cNvPr>
          <p:cNvPicPr>
            <a:picLocks noGrp="1" noChangeAspect="1"/>
          </p:cNvPicPr>
          <p:nvPr>
            <p:ph idx="1"/>
          </p:nvPr>
        </p:nvPicPr>
        <p:blipFill>
          <a:blip r:embed="rId2"/>
          <a:stretch>
            <a:fillRect/>
          </a:stretch>
        </p:blipFill>
        <p:spPr>
          <a:xfrm>
            <a:off x="2108718" y="2076450"/>
            <a:ext cx="7707086" cy="4287028"/>
          </a:xfrm>
        </p:spPr>
      </p:pic>
    </p:spTree>
    <p:extLst>
      <p:ext uri="{BB962C8B-B14F-4D97-AF65-F5344CB8AC3E}">
        <p14:creationId xmlns:p14="http://schemas.microsoft.com/office/powerpoint/2010/main" val="161957092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FC89D-1D27-45DA-56C7-C43497B71B50}"/>
              </a:ext>
            </a:extLst>
          </p:cNvPr>
          <p:cNvSpPr>
            <a:spLocks noGrp="1"/>
          </p:cNvSpPr>
          <p:nvPr>
            <p:ph type="title"/>
          </p:nvPr>
        </p:nvSpPr>
        <p:spPr/>
        <p:txBody>
          <a:bodyPr/>
          <a:lstStyle/>
          <a:p>
            <a:r>
              <a:rPr lang="en-US" dirty="0"/>
              <a:t>Predicted values from test dataset</a:t>
            </a:r>
            <a:endParaRPr lang="en-IN" dirty="0"/>
          </a:p>
        </p:txBody>
      </p:sp>
      <p:pic>
        <p:nvPicPr>
          <p:cNvPr id="5" name="Content Placeholder 4">
            <a:extLst>
              <a:ext uri="{FF2B5EF4-FFF2-40B4-BE49-F238E27FC236}">
                <a16:creationId xmlns:a16="http://schemas.microsoft.com/office/drawing/2014/main" id="{5692A8AB-42B0-D8B3-CEF6-097245A4CF45}"/>
              </a:ext>
            </a:extLst>
          </p:cNvPr>
          <p:cNvPicPr>
            <a:picLocks noGrp="1" noChangeAspect="1"/>
          </p:cNvPicPr>
          <p:nvPr>
            <p:ph idx="1"/>
          </p:nvPr>
        </p:nvPicPr>
        <p:blipFill>
          <a:blip r:embed="rId2"/>
          <a:stretch>
            <a:fillRect/>
          </a:stretch>
        </p:blipFill>
        <p:spPr>
          <a:xfrm>
            <a:off x="1156996" y="2100262"/>
            <a:ext cx="9182391" cy="3667125"/>
          </a:xfrm>
        </p:spPr>
      </p:pic>
    </p:spTree>
    <p:extLst>
      <p:ext uri="{BB962C8B-B14F-4D97-AF65-F5344CB8AC3E}">
        <p14:creationId xmlns:p14="http://schemas.microsoft.com/office/powerpoint/2010/main" val="154291751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E306EA-84CB-F63E-815A-886E78122D3A}"/>
              </a:ext>
            </a:extLst>
          </p:cNvPr>
          <p:cNvSpPr>
            <a:spLocks noGrp="1"/>
          </p:cNvSpPr>
          <p:nvPr>
            <p:ph type="title"/>
          </p:nvPr>
        </p:nvSpPr>
        <p:spPr/>
        <p:txBody>
          <a:bodyPr>
            <a:normAutofit fontScale="90000"/>
          </a:bodyPr>
          <a:lstStyle/>
          <a:p>
            <a:r>
              <a:rPr lang="en-US" dirty="0"/>
              <a:t>Make </a:t>
            </a:r>
            <a:r>
              <a:rPr lang="en-US" dirty="0" err="1"/>
              <a:t>dataframe</a:t>
            </a:r>
            <a:r>
              <a:rPr lang="en-US" dirty="0"/>
              <a:t> of predicted model and save the prediction</a:t>
            </a:r>
            <a:endParaRPr lang="en-IN" dirty="0"/>
          </a:p>
        </p:txBody>
      </p:sp>
      <p:pic>
        <p:nvPicPr>
          <p:cNvPr id="5" name="Content Placeholder 4">
            <a:extLst>
              <a:ext uri="{FF2B5EF4-FFF2-40B4-BE49-F238E27FC236}">
                <a16:creationId xmlns:a16="http://schemas.microsoft.com/office/drawing/2014/main" id="{AD6303B6-E8C0-425B-C20E-2C41B17CDA4B}"/>
              </a:ext>
            </a:extLst>
          </p:cNvPr>
          <p:cNvPicPr>
            <a:picLocks noGrp="1" noChangeAspect="1"/>
          </p:cNvPicPr>
          <p:nvPr>
            <p:ph idx="1"/>
          </p:nvPr>
        </p:nvPicPr>
        <p:blipFill>
          <a:blip r:embed="rId2"/>
          <a:stretch>
            <a:fillRect/>
          </a:stretch>
        </p:blipFill>
        <p:spPr>
          <a:xfrm>
            <a:off x="1791479" y="2076450"/>
            <a:ext cx="8042986" cy="4324350"/>
          </a:xfrm>
        </p:spPr>
      </p:pic>
    </p:spTree>
    <p:extLst>
      <p:ext uri="{BB962C8B-B14F-4D97-AF65-F5344CB8AC3E}">
        <p14:creationId xmlns:p14="http://schemas.microsoft.com/office/powerpoint/2010/main" val="230488876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4BEB8-245D-CB53-0AD9-C17157F33495}"/>
              </a:ext>
            </a:extLst>
          </p:cNvPr>
          <p:cNvSpPr>
            <a:spLocks noGrp="1"/>
          </p:cNvSpPr>
          <p:nvPr>
            <p:ph type="title"/>
          </p:nvPr>
        </p:nvSpPr>
        <p:spPr>
          <a:xfrm>
            <a:off x="727183" y="171061"/>
            <a:ext cx="10353762" cy="855306"/>
          </a:xfrm>
        </p:spPr>
        <p:txBody>
          <a:bodyPr/>
          <a:lstStyle/>
          <a:p>
            <a:r>
              <a:rPr lang="en-US" b="1" dirty="0"/>
              <a:t>CONCLUSION</a:t>
            </a:r>
            <a:endParaRPr lang="en-IN" b="1" dirty="0"/>
          </a:p>
        </p:txBody>
      </p:sp>
      <p:sp>
        <p:nvSpPr>
          <p:cNvPr id="3" name="Content Placeholder 2">
            <a:extLst>
              <a:ext uri="{FF2B5EF4-FFF2-40B4-BE49-F238E27FC236}">
                <a16:creationId xmlns:a16="http://schemas.microsoft.com/office/drawing/2014/main" id="{7C866563-7A9F-F3BE-50CA-07BEA6B151A9}"/>
              </a:ext>
            </a:extLst>
          </p:cNvPr>
          <p:cNvSpPr>
            <a:spLocks noGrp="1"/>
          </p:cNvSpPr>
          <p:nvPr>
            <p:ph idx="1"/>
          </p:nvPr>
        </p:nvSpPr>
        <p:spPr>
          <a:xfrm>
            <a:off x="913795" y="1026367"/>
            <a:ext cx="10353762" cy="5458409"/>
          </a:xfrm>
        </p:spPr>
        <p:txBody>
          <a:bodyPr>
            <a:normAutofit fontScale="70000" lnSpcReduction="20000"/>
          </a:bodyPr>
          <a:lstStyle/>
          <a:p>
            <a:pPr>
              <a:buFont typeface="Wingdings" pitchFamily="2" charset="2"/>
              <a:buChar char="Ø"/>
            </a:pPr>
            <a:r>
              <a:rPr lang="en-US" sz="2400" dirty="0"/>
              <a:t>In this study, we have used multiple machine learning models to predict the house sale price. We have gone through the data analysis by performing feature engineering, finding the relation between features and label through visualizations. And got the important feature and we used these features as inputs to predict the price by building ML models.</a:t>
            </a:r>
          </a:p>
          <a:p>
            <a:pPr>
              <a:buFont typeface="Wingdings" pitchFamily="2" charset="2"/>
              <a:buChar char="Ø"/>
            </a:pPr>
            <a:endParaRPr lang="en-US" sz="2400" dirty="0"/>
          </a:p>
          <a:p>
            <a:pPr>
              <a:buFont typeface="Wingdings" pitchFamily="2" charset="2"/>
              <a:buChar char="Ø"/>
            </a:pPr>
            <a:r>
              <a:rPr lang="en-US" sz="2400" dirty="0"/>
              <a:t>We have got good prediction results. And predicted the sale price for test data using saved best model.</a:t>
            </a:r>
          </a:p>
          <a:p>
            <a:pPr>
              <a:buFont typeface="Wingdings" pitchFamily="2" charset="2"/>
              <a:buChar char="Ø"/>
            </a:pPr>
            <a:endParaRPr lang="en-US" sz="2400" dirty="0"/>
          </a:p>
          <a:p>
            <a:pPr>
              <a:buFont typeface="Wingdings" pitchFamily="2" charset="2"/>
              <a:buChar char="Ø"/>
            </a:pPr>
            <a:r>
              <a:rPr lang="en-US" sz="2400" dirty="0"/>
              <a:t>Finally, our aim is achieved by predicting the house price for the test data, I hope this will be further helps for sellers and buyers to understand the house marketing. The machine learning models and data analytic techniques will have an important role to play in this type of problems. It helps the customers to know the future price of the houses.</a:t>
            </a:r>
          </a:p>
          <a:p>
            <a:pPr>
              <a:buFont typeface="Wingdings" pitchFamily="2" charset="2"/>
              <a:buChar char="Ø"/>
            </a:pPr>
            <a:endParaRPr lang="en-US" sz="2400" dirty="0"/>
          </a:p>
          <a:p>
            <a:pPr>
              <a:buFont typeface="Wingdings" pitchFamily="2" charset="2"/>
              <a:buChar char="Ø"/>
            </a:pPr>
            <a:r>
              <a:rPr lang="en-US" sz="2400" dirty="0"/>
              <a:t>As a recommendation, I advise to use this model by the people who want to buy a house In the area covered by the dataset to have an idea about the actual price. The model can be used also with datasets that cover different cities and areas provided that they contains  the same features. I also suggest that people take into consideration the features that were deemed as most important as seen in this study might help them estimate the house price better.</a:t>
            </a:r>
          </a:p>
          <a:p>
            <a:endParaRPr lang="en-IN" dirty="0"/>
          </a:p>
        </p:txBody>
      </p:sp>
    </p:spTree>
    <p:extLst>
      <p:ext uri="{BB962C8B-B14F-4D97-AF65-F5344CB8AC3E}">
        <p14:creationId xmlns:p14="http://schemas.microsoft.com/office/powerpoint/2010/main" val="226021842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724E63-70C7-249E-CACF-EED8DC75CC8A}"/>
              </a:ext>
            </a:extLst>
          </p:cNvPr>
          <p:cNvSpPr>
            <a:spLocks noGrp="1"/>
          </p:cNvSpPr>
          <p:nvPr>
            <p:ph type="title"/>
          </p:nvPr>
        </p:nvSpPr>
        <p:spPr/>
        <p:txBody>
          <a:bodyPr>
            <a:normAutofit fontScale="90000"/>
          </a:bodyPr>
          <a:lstStyle/>
          <a:p>
            <a:r>
              <a:rPr lang="en-IN" sz="4800" b="1" dirty="0">
                <a:effectLst/>
                <a:latin typeface="Calibri" panose="020F0502020204030204" pitchFamily="34" charset="0"/>
                <a:ea typeface="Calibri" panose="020F0502020204030204" pitchFamily="34" charset="0"/>
                <a:cs typeface="Cordia New" panose="020B0304020202020204" pitchFamily="34" charset="-34"/>
              </a:rPr>
              <a:t>References:</a:t>
            </a:r>
            <a:br>
              <a:rPr lang="en-IN" sz="4800" dirty="0">
                <a:effectLst/>
                <a:latin typeface="Calibri" panose="020F0502020204030204" pitchFamily="34" charset="0"/>
                <a:ea typeface="Calibri" panose="020F0502020204030204" pitchFamily="34" charset="0"/>
                <a:cs typeface="Cordia New" panose="020B0304020202020204" pitchFamily="34" charset="-34"/>
              </a:rPr>
            </a:br>
            <a:endParaRPr lang="en-IN" dirty="0"/>
          </a:p>
        </p:txBody>
      </p:sp>
      <p:sp>
        <p:nvSpPr>
          <p:cNvPr id="3" name="Content Placeholder 2">
            <a:extLst>
              <a:ext uri="{FF2B5EF4-FFF2-40B4-BE49-F238E27FC236}">
                <a16:creationId xmlns:a16="http://schemas.microsoft.com/office/drawing/2014/main" id="{B48A519C-7A16-A8CA-E8DE-23FBD663C2EF}"/>
              </a:ext>
            </a:extLst>
          </p:cNvPr>
          <p:cNvSpPr>
            <a:spLocks noGrp="1"/>
          </p:cNvSpPr>
          <p:nvPr>
            <p:ph idx="1"/>
          </p:nvPr>
        </p:nvSpPr>
        <p:spPr>
          <a:xfrm>
            <a:off x="913795" y="1464906"/>
            <a:ext cx="10353762" cy="4889241"/>
          </a:xfrm>
        </p:spPr>
        <p:txBody>
          <a:bodyPr>
            <a:normAutofit/>
          </a:bodyPr>
          <a:lstStyle/>
          <a:p>
            <a:pPr marL="642690" indent="0" algn="ctr">
              <a:lnSpc>
                <a:spcPct val="106000"/>
              </a:lnSpc>
              <a:buNone/>
            </a:pPr>
            <a:r>
              <a:rPr lang="en-IN" sz="1800" b="1" dirty="0">
                <a:effectLst/>
                <a:latin typeface="Calibri" panose="020F0502020204030204" pitchFamily="34" charset="0"/>
                <a:ea typeface="Calibri" panose="020F0502020204030204" pitchFamily="34" charset="0"/>
                <a:cs typeface="Cordia New" panose="020B0304020202020204" pitchFamily="34" charset="-34"/>
              </a:rPr>
              <a:t> </a:t>
            </a:r>
            <a:endParaRPr lang="en-IN" sz="1800" dirty="0">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gn="just">
              <a:lnSpc>
                <a:spcPct val="106000"/>
              </a:lnSpc>
              <a:buFont typeface="Wingdings" panose="05000000000000000000" pitchFamily="2" charset="2"/>
              <a:buChar char=""/>
            </a:pPr>
            <a:r>
              <a:rPr lang="en-IN" sz="1800" dirty="0">
                <a:effectLst/>
                <a:latin typeface="Calibri" panose="020F0502020204030204" pitchFamily="34" charset="0"/>
                <a:ea typeface="Calibri" panose="020F0502020204030204" pitchFamily="34" charset="0"/>
                <a:cs typeface="Cordia New" panose="020B0304020202020204" pitchFamily="34" charset="-34"/>
              </a:rPr>
              <a:t>https://www.academia.edu/38358601/House Price Prediction</a:t>
            </a:r>
          </a:p>
          <a:p>
            <a:pPr marL="342900" lvl="0" indent="-342900" algn="just">
              <a:lnSpc>
                <a:spcPct val="106000"/>
              </a:lnSpc>
              <a:buFont typeface="Wingdings" panose="05000000000000000000" pitchFamily="2" charset="2"/>
              <a:buChar char=""/>
            </a:pPr>
            <a:r>
              <a:rPr lang="en-IN" sz="1800" u="sng" dirty="0">
                <a:solidFill>
                  <a:srgbClr val="0563C1"/>
                </a:solidFill>
                <a:effectLst/>
                <a:latin typeface="Calibri" panose="020F0502020204030204" pitchFamily="34" charset="0"/>
                <a:ea typeface="Calibri" panose="020F0502020204030204" pitchFamily="34" charset="0"/>
                <a:cs typeface="Cordia New" panose="020B0304020202020204" pitchFamily="34" charset="-34"/>
                <a:hlinkClick r:id="rId2"/>
              </a:rPr>
              <a:t>https://www.geeksforgeeks.org/house-price-prediction-using-machine-learning-in-python/</a:t>
            </a:r>
            <a:endParaRPr lang="en-IN" sz="1800" dirty="0">
              <a:effectLst/>
              <a:latin typeface="Calibri" panose="020F0502020204030204" pitchFamily="34" charset="0"/>
              <a:ea typeface="Calibri" panose="020F0502020204030204" pitchFamily="34" charset="0"/>
              <a:cs typeface="Cordia New" panose="020B0304020202020204" pitchFamily="34" charset="-34"/>
            </a:endParaRPr>
          </a:p>
          <a:p>
            <a:pPr marL="342900" lvl="0" indent="-342900" algn="just">
              <a:lnSpc>
                <a:spcPct val="106000"/>
              </a:lnSpc>
              <a:buFont typeface="Wingdings" panose="05000000000000000000" pitchFamily="2" charset="2"/>
              <a:buChar char=""/>
            </a:pPr>
            <a:r>
              <a:rPr lang="en-IN" sz="1800" u="sng" dirty="0">
                <a:solidFill>
                  <a:srgbClr val="0563C1"/>
                </a:solidFill>
                <a:effectLst/>
                <a:latin typeface="Calibri" panose="020F0502020204030204" pitchFamily="34" charset="0"/>
                <a:ea typeface="Calibri" panose="020F0502020204030204" pitchFamily="34" charset="0"/>
                <a:cs typeface="Cordia New" panose="020B0304020202020204" pitchFamily="34" charset="-34"/>
                <a:hlinkClick r:id="rId3"/>
              </a:rPr>
              <a:t>https://www.researchgate.net/publication/342302491Housing</a:t>
            </a:r>
            <a:r>
              <a:rPr lang="en-IN" sz="1800" dirty="0">
                <a:effectLst/>
                <a:latin typeface="Calibri" panose="020F0502020204030204" pitchFamily="34" charset="0"/>
                <a:ea typeface="Calibri" panose="020F0502020204030204" pitchFamily="34" charset="0"/>
                <a:cs typeface="Cordia New" panose="020B0304020202020204" pitchFamily="34" charset="-34"/>
              </a:rPr>
              <a:t> Market Prediction Problem using Different Machine Learning Algorithms A Case Study </a:t>
            </a:r>
          </a:p>
          <a:p>
            <a:pPr marL="342900" lvl="0" indent="-342900" algn="just">
              <a:lnSpc>
                <a:spcPct val="106000"/>
              </a:lnSpc>
              <a:buFont typeface="Wingdings" panose="05000000000000000000" pitchFamily="2" charset="2"/>
              <a:buChar char=""/>
            </a:pPr>
            <a:r>
              <a:rPr lang="en-IN" sz="1800" dirty="0">
                <a:effectLst/>
                <a:latin typeface="Calibri" panose="020F0502020204030204" pitchFamily="34" charset="0"/>
                <a:ea typeface="Calibri" panose="020F0502020204030204" pitchFamily="34" charset="0"/>
                <a:cs typeface="Cordia New" panose="020B0304020202020204" pitchFamily="34" charset="-34"/>
              </a:rPr>
              <a:t>https://scholarworks.sjsu.edu/cgi/viwecontent.cgi?article=1540&amp; context=</a:t>
            </a:r>
            <a:r>
              <a:rPr lang="en-IN" sz="1800" dirty="0" err="1">
                <a:effectLst/>
                <a:latin typeface="Calibri" panose="020F0502020204030204" pitchFamily="34" charset="0"/>
                <a:ea typeface="Calibri" panose="020F0502020204030204" pitchFamily="34" charset="0"/>
                <a:cs typeface="Cordia New" panose="020B0304020202020204" pitchFamily="34" charset="-34"/>
              </a:rPr>
              <a:t>etd</a:t>
            </a:r>
            <a:r>
              <a:rPr lang="en-IN" sz="1800" dirty="0">
                <a:effectLst/>
                <a:latin typeface="Calibri" panose="020F0502020204030204" pitchFamily="34" charset="0"/>
                <a:ea typeface="Calibri" panose="020F0502020204030204" pitchFamily="34" charset="0"/>
                <a:cs typeface="Cordia New" panose="020B0304020202020204" pitchFamily="34" charset="-34"/>
              </a:rPr>
              <a:t> projects</a:t>
            </a:r>
          </a:p>
          <a:p>
            <a:pPr marL="342900" lvl="0" indent="-342900" algn="just">
              <a:lnSpc>
                <a:spcPct val="106000"/>
              </a:lnSpc>
              <a:spcAft>
                <a:spcPts val="800"/>
              </a:spcAft>
              <a:buFont typeface="Wingdings" panose="05000000000000000000" pitchFamily="2" charset="2"/>
              <a:buChar char=""/>
            </a:pPr>
            <a:r>
              <a:rPr lang="en-IN" sz="1800" dirty="0">
                <a:effectLst/>
                <a:latin typeface="Calibri" panose="020F0502020204030204" pitchFamily="34" charset="0"/>
                <a:ea typeface="Calibri" panose="020F0502020204030204" pitchFamily="34" charset="0"/>
                <a:cs typeface="Cordia New" panose="020B0304020202020204" pitchFamily="34" charset="-34"/>
              </a:rPr>
              <a:t>https://www.kaggle.com/competitions/house-prices-advanced-regression-techniques</a:t>
            </a:r>
          </a:p>
          <a:p>
            <a:pPr algn="just">
              <a:lnSpc>
                <a:spcPct val="107000"/>
              </a:lnSpc>
              <a:spcAft>
                <a:spcPts val="800"/>
              </a:spcAft>
            </a:pPr>
            <a:r>
              <a:rPr lang="en-IN" sz="1800" dirty="0">
                <a:effectLst/>
                <a:latin typeface="Calibri" panose="020F0502020204030204" pitchFamily="34" charset="0"/>
                <a:ea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Cordia New" panose="020B0304020202020204" pitchFamily="34" charset="-34"/>
            </a:endParaRPr>
          </a:p>
          <a:p>
            <a:endParaRPr lang="en-IN" dirty="0"/>
          </a:p>
        </p:txBody>
      </p:sp>
    </p:spTree>
    <p:extLst>
      <p:ext uri="{BB962C8B-B14F-4D97-AF65-F5344CB8AC3E}">
        <p14:creationId xmlns:p14="http://schemas.microsoft.com/office/powerpoint/2010/main" val="174757161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12AD9-4992-989C-3412-2FE6293A2075}"/>
              </a:ext>
            </a:extLst>
          </p:cNvPr>
          <p:cNvSpPr>
            <a:spLocks noGrp="1"/>
          </p:cNvSpPr>
          <p:nvPr>
            <p:ph type="title"/>
          </p:nvPr>
        </p:nvSpPr>
        <p:spPr>
          <a:xfrm>
            <a:off x="913795" y="609599"/>
            <a:ext cx="10353762" cy="5959151"/>
          </a:xfrm>
        </p:spPr>
        <p:txBody>
          <a:bodyPr/>
          <a:lstStyle/>
          <a:p>
            <a:r>
              <a:rPr lang="en-US" b="1" dirty="0"/>
              <a:t>THANK YOU</a:t>
            </a:r>
            <a:endParaRPr lang="en-IN" b="1" dirty="0"/>
          </a:p>
        </p:txBody>
      </p:sp>
    </p:spTree>
    <p:extLst>
      <p:ext uri="{BB962C8B-B14F-4D97-AF65-F5344CB8AC3E}">
        <p14:creationId xmlns:p14="http://schemas.microsoft.com/office/powerpoint/2010/main" val="1198473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806269-7AFC-7D8D-953B-91FD4E162B8B}"/>
              </a:ext>
            </a:extLst>
          </p:cNvPr>
          <p:cNvSpPr>
            <a:spLocks noGrp="1"/>
          </p:cNvSpPr>
          <p:nvPr>
            <p:ph type="title"/>
          </p:nvPr>
        </p:nvSpPr>
        <p:spPr>
          <a:xfrm>
            <a:off x="913795" y="217714"/>
            <a:ext cx="10353762" cy="849087"/>
          </a:xfrm>
        </p:spPr>
        <p:txBody>
          <a:bodyPr>
            <a:normAutofit/>
          </a:bodyPr>
          <a:lstStyle/>
          <a:p>
            <a:r>
              <a:rPr lang="en-US" sz="4000" b="1" dirty="0"/>
              <a:t>PROBLEM STATEMENT</a:t>
            </a:r>
            <a:endParaRPr lang="en-IN" sz="4000" b="1" dirty="0"/>
          </a:p>
        </p:txBody>
      </p:sp>
      <p:sp>
        <p:nvSpPr>
          <p:cNvPr id="3" name="Content Placeholder 2">
            <a:extLst>
              <a:ext uri="{FF2B5EF4-FFF2-40B4-BE49-F238E27FC236}">
                <a16:creationId xmlns:a16="http://schemas.microsoft.com/office/drawing/2014/main" id="{6A8C8F67-1458-E393-2FC0-83F47A5008FF}"/>
              </a:ext>
            </a:extLst>
          </p:cNvPr>
          <p:cNvSpPr>
            <a:spLocks noGrp="1"/>
          </p:cNvSpPr>
          <p:nvPr>
            <p:ph idx="1"/>
          </p:nvPr>
        </p:nvSpPr>
        <p:spPr>
          <a:xfrm>
            <a:off x="913795" y="1138336"/>
            <a:ext cx="10353762" cy="5501950"/>
          </a:xfrm>
        </p:spPr>
        <p:txBody>
          <a:bodyPr>
            <a:normAutofit fontScale="92500"/>
          </a:bodyPr>
          <a:lstStyle/>
          <a:p>
            <a:pPr algn="just">
              <a:buNone/>
            </a:pPr>
            <a:r>
              <a:rPr lang="en-US" sz="2000" dirty="0"/>
              <a:t>A US-based housing company named Surprise Housing has decided to enter the</a:t>
            </a:r>
          </a:p>
          <a:p>
            <a:pPr algn="just">
              <a:buNone/>
            </a:pPr>
            <a:r>
              <a:rPr lang="en-US" sz="2000" dirty="0"/>
              <a:t>Australian market . The company uses data analytics to purchase houses at a price below</a:t>
            </a:r>
          </a:p>
          <a:p>
            <a:pPr algn="just">
              <a:buNone/>
            </a:pPr>
            <a:r>
              <a:rPr lang="en-US" sz="2000" dirty="0"/>
              <a:t>their actual values and flip them at a higher price. For the  same purpose, the company has</a:t>
            </a:r>
          </a:p>
          <a:p>
            <a:pPr algn="just">
              <a:buNone/>
            </a:pPr>
            <a:r>
              <a:rPr lang="en-US" sz="2000" dirty="0"/>
              <a:t>Collected a data set from the sale of houses in Australia.</a:t>
            </a:r>
          </a:p>
          <a:p>
            <a:pPr algn="just">
              <a:buNone/>
            </a:pPr>
            <a:endParaRPr lang="en-US" sz="2000" dirty="0"/>
          </a:p>
          <a:p>
            <a:pPr algn="just">
              <a:buNone/>
            </a:pPr>
            <a:r>
              <a:rPr lang="en-US" sz="2000" dirty="0"/>
              <a:t>          The company is looking at prospective properties to buy houses to enter the market.</a:t>
            </a:r>
          </a:p>
          <a:p>
            <a:pPr algn="just">
              <a:buNone/>
            </a:pPr>
            <a:r>
              <a:rPr lang="en-US" sz="2000" dirty="0"/>
              <a:t>You are required to build a model using Machine Learning in order to predict the actual</a:t>
            </a:r>
          </a:p>
          <a:p>
            <a:pPr algn="just">
              <a:buNone/>
            </a:pPr>
            <a:r>
              <a:rPr lang="en-US" sz="2000" dirty="0"/>
              <a:t>value of the  prospective properties and decide whether to invest in them or not. For this</a:t>
            </a:r>
          </a:p>
          <a:p>
            <a:pPr algn="just">
              <a:buNone/>
            </a:pPr>
            <a:r>
              <a:rPr lang="en-US" sz="2000" dirty="0"/>
              <a:t>company wants to know:</a:t>
            </a:r>
          </a:p>
          <a:p>
            <a:pPr algn="just">
              <a:buNone/>
            </a:pPr>
            <a:endParaRPr lang="en-US" sz="2000" dirty="0"/>
          </a:p>
          <a:p>
            <a:pPr algn="just">
              <a:buFont typeface="Wingdings" pitchFamily="2" charset="2"/>
              <a:buChar char="§"/>
            </a:pPr>
            <a:r>
              <a:rPr lang="en-US" sz="2000" b="1" dirty="0"/>
              <a:t>Which variables are important to predict the price of variable?</a:t>
            </a:r>
          </a:p>
          <a:p>
            <a:pPr algn="just">
              <a:buFont typeface="Wingdings" pitchFamily="2" charset="2"/>
              <a:buChar char="§"/>
            </a:pPr>
            <a:r>
              <a:rPr lang="en-US" sz="2000" b="1" dirty="0"/>
              <a:t>How do these variables describe the price of the house</a:t>
            </a:r>
            <a:r>
              <a:rPr lang="en-US" sz="1800" b="1" dirty="0"/>
              <a:t>?</a:t>
            </a:r>
          </a:p>
          <a:p>
            <a:pPr algn="just"/>
            <a:endParaRPr lang="en-IN" sz="1800" dirty="0"/>
          </a:p>
        </p:txBody>
      </p:sp>
    </p:spTree>
    <p:extLst>
      <p:ext uri="{BB962C8B-B14F-4D97-AF65-F5344CB8AC3E}">
        <p14:creationId xmlns:p14="http://schemas.microsoft.com/office/powerpoint/2010/main" val="25257904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11E232-333E-B897-09BA-8E523EEED4AB}"/>
              </a:ext>
            </a:extLst>
          </p:cNvPr>
          <p:cNvSpPr>
            <a:spLocks noGrp="1"/>
          </p:cNvSpPr>
          <p:nvPr>
            <p:ph type="title"/>
          </p:nvPr>
        </p:nvSpPr>
        <p:spPr>
          <a:xfrm>
            <a:off x="979109" y="227045"/>
            <a:ext cx="10353762" cy="839756"/>
          </a:xfrm>
        </p:spPr>
        <p:txBody>
          <a:bodyPr>
            <a:normAutofit/>
          </a:bodyPr>
          <a:lstStyle/>
          <a:p>
            <a:r>
              <a:rPr lang="en-US" sz="4000" b="1" dirty="0"/>
              <a:t>PROBLEM UNDERSTANDING</a:t>
            </a:r>
            <a:endParaRPr lang="en-IN" sz="4000" b="1" dirty="0"/>
          </a:p>
        </p:txBody>
      </p:sp>
      <p:sp>
        <p:nvSpPr>
          <p:cNvPr id="3" name="Content Placeholder 2">
            <a:extLst>
              <a:ext uri="{FF2B5EF4-FFF2-40B4-BE49-F238E27FC236}">
                <a16:creationId xmlns:a16="http://schemas.microsoft.com/office/drawing/2014/main" id="{99E6D660-3616-FA0C-DA7F-AC222979BC2B}"/>
              </a:ext>
            </a:extLst>
          </p:cNvPr>
          <p:cNvSpPr>
            <a:spLocks noGrp="1"/>
          </p:cNvSpPr>
          <p:nvPr>
            <p:ph idx="1"/>
          </p:nvPr>
        </p:nvSpPr>
        <p:spPr>
          <a:xfrm>
            <a:off x="913795" y="1222310"/>
            <a:ext cx="10353762" cy="5337110"/>
          </a:xfrm>
        </p:spPr>
        <p:txBody>
          <a:bodyPr>
            <a:normAutofit fontScale="92500" lnSpcReduction="20000"/>
          </a:bodyPr>
          <a:lstStyle/>
          <a:p>
            <a:pPr>
              <a:buFont typeface="Wingdings" pitchFamily="2" charset="2"/>
              <a:buChar char="Ø"/>
            </a:pPr>
            <a:r>
              <a:rPr lang="en-US" sz="2400" dirty="0"/>
              <a:t>House prices increase every year. House prices trends are not only the concerns for buyers and sellers, but they also indicate the current economic situations. Therefore, it is important to predict the house prices without bias to help both buyers and sellers make their decisions.</a:t>
            </a:r>
          </a:p>
          <a:p>
            <a:pPr>
              <a:buFont typeface="Wingdings" pitchFamily="2" charset="2"/>
              <a:buChar char="Ø"/>
            </a:pPr>
            <a:endParaRPr lang="en-US" sz="2400" dirty="0"/>
          </a:p>
          <a:p>
            <a:pPr>
              <a:buFont typeface="Wingdings" pitchFamily="2" charset="2"/>
              <a:buChar char="Ø"/>
            </a:pPr>
            <a:r>
              <a:rPr lang="en-US" sz="2400" dirty="0"/>
              <a:t> So, there is a need for a system to predict house prices in the future. House price prediction can help the developer determine the selling price of a house and can help the customer to arrange the right time to purchase a house.</a:t>
            </a:r>
          </a:p>
          <a:p>
            <a:pPr>
              <a:buFont typeface="Wingdings" pitchFamily="2" charset="2"/>
              <a:buChar char="Ø"/>
            </a:pPr>
            <a:endParaRPr lang="en-US" sz="2400" dirty="0"/>
          </a:p>
          <a:p>
            <a:pPr>
              <a:buFont typeface="Wingdings" pitchFamily="2" charset="2"/>
              <a:buChar char="Ø"/>
            </a:pPr>
            <a:r>
              <a:rPr lang="en-US" sz="2400" dirty="0"/>
              <a:t> In real estate the value of property usually increases with time as seen in many countries. One of the causes for this is due to rising population. The value of property depends on the proximity of the property, its size its neighborhood and audience for which the property is subjected to be sold. So, machine learning models helps buyers and sellers to understand the house price of particular time.</a:t>
            </a:r>
          </a:p>
          <a:p>
            <a:endParaRPr lang="en-IN" dirty="0"/>
          </a:p>
        </p:txBody>
      </p:sp>
    </p:spTree>
    <p:extLst>
      <p:ext uri="{BB962C8B-B14F-4D97-AF65-F5344CB8AC3E}">
        <p14:creationId xmlns:p14="http://schemas.microsoft.com/office/powerpoint/2010/main" val="29976145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24DEEB-D4A7-3332-A0AE-101ED92E775F}"/>
              </a:ext>
            </a:extLst>
          </p:cNvPr>
          <p:cNvSpPr>
            <a:spLocks noGrp="1"/>
          </p:cNvSpPr>
          <p:nvPr>
            <p:ph type="title"/>
          </p:nvPr>
        </p:nvSpPr>
        <p:spPr>
          <a:xfrm>
            <a:off x="913795" y="320350"/>
            <a:ext cx="10353762" cy="1144555"/>
          </a:xfrm>
        </p:spPr>
        <p:txBody>
          <a:bodyPr>
            <a:normAutofit/>
          </a:bodyPr>
          <a:lstStyle/>
          <a:p>
            <a:r>
              <a:rPr lang="en-US" sz="3600" b="1" dirty="0"/>
              <a:t>What is Housing Price Prediction?</a:t>
            </a:r>
            <a:br>
              <a:rPr lang="en-US" sz="3600" b="1" dirty="0"/>
            </a:br>
            <a:endParaRPr lang="en-IN" sz="3600" b="1" dirty="0"/>
          </a:p>
        </p:txBody>
      </p:sp>
      <p:sp>
        <p:nvSpPr>
          <p:cNvPr id="3" name="Content Placeholder 2">
            <a:extLst>
              <a:ext uri="{FF2B5EF4-FFF2-40B4-BE49-F238E27FC236}">
                <a16:creationId xmlns:a16="http://schemas.microsoft.com/office/drawing/2014/main" id="{836B060B-3D50-3F21-96F7-01DB2B8B2179}"/>
              </a:ext>
            </a:extLst>
          </p:cNvPr>
          <p:cNvSpPr>
            <a:spLocks noGrp="1"/>
          </p:cNvSpPr>
          <p:nvPr>
            <p:ph idx="1"/>
          </p:nvPr>
        </p:nvSpPr>
        <p:spPr/>
        <p:txBody>
          <a:bodyPr/>
          <a:lstStyle/>
          <a:p>
            <a:r>
              <a:rPr lang="en-US" dirty="0"/>
              <a:t>Housing price prediction is a process of predicting the future value of a house or other real estate property. This prediction is based on various factors such as market conditions, location, amenities, and historical data. Predictions can help buyers and sellers make informed decisions about their housing investments.</a:t>
            </a:r>
            <a:endParaRPr lang="en-IN" dirty="0"/>
          </a:p>
        </p:txBody>
      </p:sp>
    </p:spTree>
    <p:extLst>
      <p:ext uri="{BB962C8B-B14F-4D97-AF65-F5344CB8AC3E}">
        <p14:creationId xmlns:p14="http://schemas.microsoft.com/office/powerpoint/2010/main" val="18455657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D7805-339D-6527-85F6-AD318C031940}"/>
              </a:ext>
            </a:extLst>
          </p:cNvPr>
          <p:cNvSpPr>
            <a:spLocks noGrp="1"/>
          </p:cNvSpPr>
          <p:nvPr>
            <p:ph type="title"/>
          </p:nvPr>
        </p:nvSpPr>
        <p:spPr>
          <a:xfrm>
            <a:off x="913795" y="214604"/>
            <a:ext cx="10353762" cy="1129004"/>
          </a:xfrm>
        </p:spPr>
        <p:txBody>
          <a:bodyPr>
            <a:normAutofit/>
          </a:bodyPr>
          <a:lstStyle/>
          <a:p>
            <a:r>
              <a:rPr lang="en-US" sz="3600" b="1" dirty="0"/>
              <a:t>IMPORTANCE OF HOUSING PRICE PREDICTION</a:t>
            </a:r>
            <a:endParaRPr lang="en-IN" sz="3600" b="1" dirty="0"/>
          </a:p>
        </p:txBody>
      </p:sp>
      <p:sp>
        <p:nvSpPr>
          <p:cNvPr id="3" name="Content Placeholder 2">
            <a:extLst>
              <a:ext uri="{FF2B5EF4-FFF2-40B4-BE49-F238E27FC236}">
                <a16:creationId xmlns:a16="http://schemas.microsoft.com/office/drawing/2014/main" id="{BC09FD5C-38A8-487D-E8AF-0AFEC9D4BF41}"/>
              </a:ext>
            </a:extLst>
          </p:cNvPr>
          <p:cNvSpPr>
            <a:spLocks noGrp="1"/>
          </p:cNvSpPr>
          <p:nvPr>
            <p:ph idx="1"/>
          </p:nvPr>
        </p:nvSpPr>
        <p:spPr>
          <a:xfrm>
            <a:off x="913795" y="1595536"/>
            <a:ext cx="10353762" cy="4195664"/>
          </a:xfrm>
        </p:spPr>
        <p:txBody>
          <a:bodyPr/>
          <a:lstStyle/>
          <a:p>
            <a:pPr algn="just"/>
            <a:r>
              <a:rPr lang="en-US" dirty="0"/>
              <a:t>Housing price prediction is an important tool for buyers, sellers, and real estate investors. It helps buyers by providing them with an estimate of how much a home will be worth in the future, so they can make an informed decision about when and how much to offer. It helps sellers by giving them an idea of how much their property is worth, so they can price it competitively. Finally, it helps real estate investors by providing an indication of future property values, so they can make informed decisions about which properties to purchase.</a:t>
            </a:r>
            <a:endParaRPr lang="en-IN" dirty="0"/>
          </a:p>
        </p:txBody>
      </p:sp>
    </p:spTree>
    <p:extLst>
      <p:ext uri="{BB962C8B-B14F-4D97-AF65-F5344CB8AC3E}">
        <p14:creationId xmlns:p14="http://schemas.microsoft.com/office/powerpoint/2010/main" val="36554442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A49438-F182-8E31-5135-C2BBEB80F377}"/>
              </a:ext>
            </a:extLst>
          </p:cNvPr>
          <p:cNvSpPr>
            <a:spLocks noGrp="1"/>
          </p:cNvSpPr>
          <p:nvPr>
            <p:ph type="title"/>
          </p:nvPr>
        </p:nvSpPr>
        <p:spPr>
          <a:xfrm>
            <a:off x="913795" y="186612"/>
            <a:ext cx="10353762" cy="880189"/>
          </a:xfrm>
        </p:spPr>
        <p:txBody>
          <a:bodyPr>
            <a:normAutofit/>
          </a:bodyPr>
          <a:lstStyle/>
          <a:p>
            <a:r>
              <a:rPr lang="en-US" sz="4000" b="1" dirty="0"/>
              <a:t>BENEFITS OF HOUSING PRICE PREDICTION</a:t>
            </a:r>
            <a:endParaRPr lang="en-IN" sz="4000" b="1" dirty="0"/>
          </a:p>
        </p:txBody>
      </p:sp>
      <p:sp>
        <p:nvSpPr>
          <p:cNvPr id="3" name="Content Placeholder 2">
            <a:extLst>
              <a:ext uri="{FF2B5EF4-FFF2-40B4-BE49-F238E27FC236}">
                <a16:creationId xmlns:a16="http://schemas.microsoft.com/office/drawing/2014/main" id="{F23A89F5-0A90-756C-FF8F-C2BF4FD441D0}"/>
              </a:ext>
            </a:extLst>
          </p:cNvPr>
          <p:cNvSpPr>
            <a:spLocks noGrp="1"/>
          </p:cNvSpPr>
          <p:nvPr>
            <p:ph idx="1"/>
          </p:nvPr>
        </p:nvSpPr>
        <p:spPr>
          <a:xfrm>
            <a:off x="913795" y="1231642"/>
            <a:ext cx="10353762" cy="5169158"/>
          </a:xfrm>
        </p:spPr>
        <p:txBody>
          <a:bodyPr>
            <a:normAutofit fontScale="92500" lnSpcReduction="10000"/>
          </a:bodyPr>
          <a:lstStyle/>
          <a:p>
            <a:r>
              <a:rPr lang="en-US" dirty="0"/>
              <a:t>1. Improved Decision Making: One of the main benefits of housing price prediction is that it can help people make more informed decisions when buying or selling a home. This can help buyers make sure they are not overpaying for a house and can help sellers ensure they are getting a fair market price.</a:t>
            </a:r>
          </a:p>
          <a:p>
            <a:r>
              <a:rPr lang="en-US" dirty="0"/>
              <a:t> 2. Greater Efficiency: By utilizing housing price prediction, buyers and sellers can save time and money. The predictions can help people find homes that fit their budget and give them an idea of what they should expect to pay. Additionally, sellers can use the predictions to set a fair price for their home and save time by not spending it on marketing and advertising. </a:t>
            </a:r>
          </a:p>
          <a:p>
            <a:r>
              <a:rPr lang="en-US" dirty="0"/>
              <a:t>3. Improved Market Stability: With housing price prediction, people can better understand the market and make more informed decisions. This can help to </a:t>
            </a:r>
            <a:r>
              <a:rPr lang="en-US" dirty="0" err="1"/>
              <a:t>stabilise</a:t>
            </a:r>
            <a:r>
              <a:rPr lang="en-US" dirty="0"/>
              <a:t> the market and create a more efficient system. This can also help to reduce speculation in the market, which can lead to more consistent and accurate housing prices.</a:t>
            </a:r>
            <a:endParaRPr lang="en-IN" dirty="0"/>
          </a:p>
        </p:txBody>
      </p:sp>
    </p:spTree>
    <p:extLst>
      <p:ext uri="{BB962C8B-B14F-4D97-AF65-F5344CB8AC3E}">
        <p14:creationId xmlns:p14="http://schemas.microsoft.com/office/powerpoint/2010/main" val="108527766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Nova">
      <a:majorFont>
        <a:latin typeface="Arial Nova Light"/>
        <a:ea typeface=""/>
        <a:cs typeface=""/>
      </a:majorFont>
      <a:minorFont>
        <a:latin typeface="Arial Nova"/>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7E70FC5-1855-47AB-8CE1-CB3C873A898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0CB38EC-895A-4F8F-8F75-E263501ABB5A}">
  <ds:schemaRefs>
    <ds:schemaRef ds:uri="http://schemas.microsoft.com/sharepoint/v3/contenttype/forms"/>
  </ds:schemaRefs>
</ds:datastoreItem>
</file>

<file path=customXml/itemProps3.xml><?xml version="1.0" encoding="utf-8"?>
<ds:datastoreItem xmlns:ds="http://schemas.openxmlformats.org/officeDocument/2006/customXml" ds:itemID="{5560E646-30AD-4BA0-97EA-A7A07DF5499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{DC30001C-18EE-452E-98CB-E754158C8E7A}tf11665031_win32</Template>
  <TotalTime>76</TotalTime>
  <Words>2917</Words>
  <Application>Microsoft Office PowerPoint</Application>
  <PresentationFormat>Widescreen</PresentationFormat>
  <Paragraphs>168</Paragraphs>
  <Slides>47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47</vt:i4>
      </vt:variant>
    </vt:vector>
  </HeadingPairs>
  <TitlesOfParts>
    <vt:vector size="53" baseType="lpstr">
      <vt:lpstr>Arial Nova</vt:lpstr>
      <vt:lpstr>Arial Nova Light</vt:lpstr>
      <vt:lpstr>Calibri</vt:lpstr>
      <vt:lpstr>Wingdings</vt:lpstr>
      <vt:lpstr>Wingdings 2</vt:lpstr>
      <vt:lpstr>SlateVTI</vt:lpstr>
      <vt:lpstr> Housing: Price Prediction</vt:lpstr>
      <vt:lpstr>AGENDA</vt:lpstr>
      <vt:lpstr>PowerPoint Presentation</vt:lpstr>
      <vt:lpstr>INTRODUCTION </vt:lpstr>
      <vt:lpstr>PROBLEM STATEMENT</vt:lpstr>
      <vt:lpstr>PROBLEM UNDERSTANDING</vt:lpstr>
      <vt:lpstr>What is Housing Price Prediction? </vt:lpstr>
      <vt:lpstr>IMPORTANCE OF HOUSING PRICE PREDICTION</vt:lpstr>
      <vt:lpstr>BENEFITS OF HOUSING PRICE PREDICTION</vt:lpstr>
      <vt:lpstr>DATA ANALYSIS AND VISUALIZATION</vt:lpstr>
      <vt:lpstr>PowerPoint Presentation</vt:lpstr>
      <vt:lpstr>Exploratory Data Analysis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 ANALYSIS STEPS DONE</vt:lpstr>
      <vt:lpstr>Assumptions:</vt:lpstr>
      <vt:lpstr>Model Building:</vt:lpstr>
      <vt:lpstr>Linear regression Linear regression  </vt:lpstr>
      <vt:lpstr>PowerPoint Presentation</vt:lpstr>
      <vt:lpstr>PowerPoint Presentation</vt:lpstr>
      <vt:lpstr>REGULARIZATION  Lasso Regressor  </vt:lpstr>
      <vt:lpstr>PowerPoint Presentation</vt:lpstr>
      <vt:lpstr>Ridge Regressor </vt:lpstr>
      <vt:lpstr>PowerPoint Presentation</vt:lpstr>
      <vt:lpstr>ENSEMBLE TECHNIQUES   Random Forest Regressor </vt:lpstr>
      <vt:lpstr>PowerPoint Presentation</vt:lpstr>
      <vt:lpstr>Extra Trees Regressor </vt:lpstr>
      <vt:lpstr>PowerPoint Presentation</vt:lpstr>
      <vt:lpstr>Gradient Boosting Regressor </vt:lpstr>
      <vt:lpstr>PowerPoint Presentation</vt:lpstr>
      <vt:lpstr>Bagging Regressor  </vt:lpstr>
      <vt:lpstr>PowerPoint Presentation</vt:lpstr>
      <vt:lpstr>PowerPoint Presentation</vt:lpstr>
      <vt:lpstr>Saving model and prediction</vt:lpstr>
      <vt:lpstr>Predicted values from test dataset</vt:lpstr>
      <vt:lpstr>Make dataframe of predicted model and save the prediction</vt:lpstr>
      <vt:lpstr>CONCLUSION</vt:lpstr>
      <vt:lpstr>References: </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Housing: Price Prediction</dc:title>
  <dc:creator>Lavina Vaidya</dc:creator>
  <cp:lastModifiedBy>Lavina Vaidya</cp:lastModifiedBy>
  <cp:revision>20</cp:revision>
  <dcterms:created xsi:type="dcterms:W3CDTF">2023-01-22T07:15:42Z</dcterms:created>
  <dcterms:modified xsi:type="dcterms:W3CDTF">2023-01-22T08:32:09Z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